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0" r:id="rId3"/>
    <p:sldId id="258" r:id="rId4"/>
    <p:sldId id="271" r:id="rId5"/>
    <p:sldId id="257" r:id="rId6"/>
    <p:sldId id="260" r:id="rId7"/>
    <p:sldId id="259" r:id="rId8"/>
    <p:sldId id="263" r:id="rId9"/>
    <p:sldId id="268" r:id="rId10"/>
    <p:sldId id="267" r:id="rId11"/>
    <p:sldId id="266" r:id="rId12"/>
    <p:sldId id="264" r:id="rId13"/>
    <p:sldId id="273" r:id="rId14"/>
    <p:sldId id="269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2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2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9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0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3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6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0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6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1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3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473060-F2F8-404A-A925-3619EAB549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5240" y="634048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02865" y="6170424"/>
            <a:ext cx="2133600" cy="360117"/>
          </a:xfrm>
          <a:prstGeom prst="rect">
            <a:avLst/>
          </a:prstGeom>
        </p:spPr>
        <p:txBody>
          <a:bodyPr/>
          <a:lstStyle/>
          <a:p>
            <a:fld id="{A238FFE0-CED2-C84A-9FE4-4FDC4B69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pic>
        <p:nvPicPr>
          <p:cNvPr id="8" name="Picture 7" descr="Bhutan CCM 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342" y="6074748"/>
            <a:ext cx="2245612" cy="802266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3829019" y="6170424"/>
            <a:ext cx="2133600" cy="360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238FFE0-CED2-C84A-9FE4-4FDC4B69C25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GF Logo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948" y="6219646"/>
            <a:ext cx="2461386" cy="521189"/>
          </a:xfrm>
          <a:prstGeom prst="rect">
            <a:avLst/>
          </a:prstGeom>
        </p:spPr>
      </p:pic>
      <p:pic>
        <p:nvPicPr>
          <p:cNvPr id="11" name="Picture 10" descr="log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95093"/>
            <a:ext cx="694810" cy="69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3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5405"/>
            <a:ext cx="7772400" cy="2650733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Proposal Development </a:t>
            </a:r>
            <a:r>
              <a:rPr lang="en-US" dirty="0" smtClean="0"/>
              <a:t>Overview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by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Proposal Development </a:t>
            </a:r>
            <a:r>
              <a:rPr lang="en-US" sz="3200" dirty="0"/>
              <a:t>C</a:t>
            </a:r>
            <a:r>
              <a:rPr lang="en-US" sz="3200" dirty="0" smtClean="0"/>
              <a:t>ommittee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14725"/>
            <a:ext cx="6400800" cy="2124075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In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Ad Hoc CCM meeting 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23 August 2017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233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3600" dirty="0"/>
              <a:t>Meeting between Programs, WHO and BHTF (22 </a:t>
            </a:r>
            <a:r>
              <a:rPr lang="en-US" sz="3600" dirty="0" smtClean="0"/>
              <a:t>June)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To finalize the revised time plan for Tailored review and share with the FPM for feedback/approval </a:t>
            </a:r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 descr="Screen Shot 2017-08-22 at 9.32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" y="2671763"/>
            <a:ext cx="8086724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5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PDC </a:t>
            </a:r>
            <a:r>
              <a:rPr lang="en-US" dirty="0" smtClean="0"/>
              <a:t>meeting (20 </a:t>
            </a:r>
            <a:r>
              <a:rPr lang="en-US" dirty="0"/>
              <a:t>July </a:t>
            </a:r>
            <a:r>
              <a:rPr lang="en-US" dirty="0" smtClean="0"/>
              <a:t>2017)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597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Outcome</a:t>
            </a:r>
            <a:r>
              <a:rPr lang="en-US" dirty="0"/>
              <a:t>: </a:t>
            </a:r>
          </a:p>
          <a:p>
            <a:pPr marL="914400" lvl="2" indent="-571500"/>
            <a:r>
              <a:rPr lang="en-US" dirty="0" smtClean="0"/>
              <a:t>WHO and PDC comments on proposals were reviewed and summary shared with the programs to incorporate and requested share the next version by 28 July.</a:t>
            </a:r>
            <a:endParaRPr lang="en-US" dirty="0"/>
          </a:p>
          <a:p>
            <a:pPr marL="914400" lvl="2" indent="-571500"/>
            <a:r>
              <a:rPr lang="en-US" dirty="0" smtClean="0"/>
              <a:t>Requested to share final costed NSP and annexes shared with the 1</a:t>
            </a:r>
            <a:r>
              <a:rPr lang="en-US" baseline="30000" dirty="0" smtClean="0"/>
              <a:t>st</a:t>
            </a:r>
            <a:r>
              <a:rPr lang="en-US" dirty="0" smtClean="0"/>
              <a:t> draft of individual programme proposals.  </a:t>
            </a:r>
            <a:endParaRPr lang="en-US" dirty="0"/>
          </a:p>
          <a:p>
            <a:pPr marL="914400" lvl="2" indent="-571500"/>
            <a:r>
              <a:rPr lang="en-US" dirty="0"/>
              <a:t>FPM (via Skype</a:t>
            </a:r>
            <a:r>
              <a:rPr lang="en-US" dirty="0" smtClean="0"/>
              <a:t>) joined to share her reviews on the zero draft of the proposal in addition to seeking clarity on STC. </a:t>
            </a:r>
          </a:p>
          <a:p>
            <a:pPr marL="914400" lvl="2" indent="-571500"/>
            <a:r>
              <a:rPr lang="en-US" dirty="0" smtClean="0"/>
              <a:t>BHTF was requested to share write-up, charter, and BHTF’s special board meeting minutes by 26 July.</a:t>
            </a:r>
          </a:p>
          <a:p>
            <a:pPr marL="914400" lvl="2" indent="-571500"/>
            <a:r>
              <a:rPr lang="en-US" dirty="0" smtClean="0"/>
              <a:t>Agreed for Ad hoc CCM meeting to endorse proposal</a:t>
            </a:r>
            <a:r>
              <a:rPr lang="mr-IN" dirty="0" smtClean="0"/>
              <a:t>–</a:t>
            </a:r>
            <a:r>
              <a:rPr lang="en-US" dirty="0" smtClean="0"/>
              <a:t> 17 August. 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50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240"/>
            <a:ext cx="8229600" cy="742860"/>
          </a:xfrm>
        </p:spPr>
        <p:txBody>
          <a:bodyPr>
            <a:normAutofit/>
          </a:bodyPr>
          <a:lstStyle/>
          <a:p>
            <a:pPr lvl="1" algn="ctr"/>
            <a:r>
              <a:rPr lang="en-US" sz="3200" dirty="0" smtClean="0"/>
              <a:t>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PDC meeting (31 July 2017)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0101"/>
            <a:ext cx="8229600" cy="527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Outcome</a:t>
            </a:r>
            <a:r>
              <a:rPr lang="en-US" sz="2400" dirty="0"/>
              <a:t>: </a:t>
            </a:r>
            <a:endParaRPr lang="en-US" sz="2400" dirty="0" smtClean="0"/>
          </a:p>
          <a:p>
            <a:r>
              <a:rPr lang="en-US" sz="1800" dirty="0" smtClean="0"/>
              <a:t>Revise </a:t>
            </a:r>
            <a:r>
              <a:rPr lang="en-US" sz="1800" dirty="0"/>
              <a:t>draft of TB proposal was </a:t>
            </a:r>
            <a:r>
              <a:rPr lang="en-US" sz="1800" dirty="0" smtClean="0"/>
              <a:t>reviewed during </a:t>
            </a:r>
            <a:r>
              <a:rPr lang="en-US" sz="1800" dirty="0"/>
              <a:t>the </a:t>
            </a:r>
            <a:r>
              <a:rPr lang="en-US" sz="1800" dirty="0" smtClean="0"/>
              <a:t>meeting. </a:t>
            </a:r>
            <a:r>
              <a:rPr lang="en-US" sz="1800" dirty="0"/>
              <a:t>The TB program requested to submit revised version (2</a:t>
            </a:r>
            <a:r>
              <a:rPr lang="en-US" sz="1800" baseline="30000" dirty="0"/>
              <a:t>nd</a:t>
            </a:r>
            <a:r>
              <a:rPr lang="en-US" sz="1800" dirty="0"/>
              <a:t> draft) by 4 August 2017, incorporating Sustainability, Transition, and Co-financing </a:t>
            </a:r>
            <a:r>
              <a:rPr lang="en-US" sz="1800" dirty="0" smtClean="0"/>
              <a:t>component and </a:t>
            </a:r>
            <a:r>
              <a:rPr lang="en-US" sz="1800" dirty="0"/>
              <a:t>attaching all annexures for further review</a:t>
            </a:r>
            <a:r>
              <a:rPr lang="en-US" sz="1800" dirty="0" smtClean="0"/>
              <a:t>.</a:t>
            </a:r>
          </a:p>
          <a:p>
            <a:r>
              <a:rPr lang="en-US" sz="1800" b="1" dirty="0"/>
              <a:t>Sustainability, Transition, and Co-financing write-up would include : </a:t>
            </a:r>
          </a:p>
          <a:p>
            <a:pPr lvl="1"/>
            <a:r>
              <a:rPr lang="en-US" sz="1800" b="1" dirty="0"/>
              <a:t>Above allocation:</a:t>
            </a:r>
            <a:r>
              <a:rPr lang="en-US" sz="1800" dirty="0"/>
              <a:t> funding approach should consider the best benefit for the three programs in long-term, which can be including BHTF to apply for above allocation incentive funding of 15% or beyond, upon meeting the co-financing requirement along with the three proposal.</a:t>
            </a:r>
          </a:p>
          <a:p>
            <a:pPr lvl="1"/>
            <a:r>
              <a:rPr lang="en-US" sz="1800" dirty="0"/>
              <a:t>It is mandatory to meet the co-financing requirement commitment as it was done in the previous years/grants.</a:t>
            </a:r>
          </a:p>
          <a:p>
            <a:pPr lvl="1"/>
            <a:r>
              <a:rPr lang="en-US" sz="1800" b="1" dirty="0"/>
              <a:t>Within allocation:</a:t>
            </a:r>
            <a:r>
              <a:rPr lang="en-US" sz="1800" dirty="0"/>
              <a:t> funding approach could include procurement of drugs/ or commodities through BHTF. This would need to be explicitly mentioned in the proposal and appropriately reflected in the budget along with commodity/drug specific sustainability built in and appropriate co-financing reflected. 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Other programs although could not attend the meeting sent their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draft in the following week.</a:t>
            </a:r>
          </a:p>
          <a:p>
            <a:endParaRPr lang="en-US" sz="1800" dirty="0"/>
          </a:p>
          <a:p>
            <a:endParaRPr lang="en-US" sz="1600" dirty="0"/>
          </a:p>
          <a:p>
            <a:pPr marL="0" lv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1512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658225" cy="10398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Major feedbacks on proposals from GF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3050"/>
            <a:ext cx="8229600" cy="4583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These are all related to </a:t>
            </a:r>
            <a:r>
              <a:rPr lang="en-US" dirty="0"/>
              <a:t>sustainability, transition and co-financing</a:t>
            </a:r>
            <a:endParaRPr lang="en-US" dirty="0" smtClean="0"/>
          </a:p>
          <a:p>
            <a:r>
              <a:rPr lang="en-US" dirty="0" smtClean="0"/>
              <a:t>HIV AIDS: cost of drugs (% contribution)</a:t>
            </a:r>
          </a:p>
          <a:p>
            <a:r>
              <a:rPr lang="en-US" dirty="0" smtClean="0"/>
              <a:t>Malaria: cost of LLIN bed nets (targets/universal/cost sharing)</a:t>
            </a:r>
          </a:p>
          <a:p>
            <a:r>
              <a:rPr lang="en-US" dirty="0" smtClean="0"/>
              <a:t>TB: strategy for elimination and management of MDR</a:t>
            </a:r>
          </a:p>
          <a:p>
            <a:r>
              <a:rPr lang="en-US" dirty="0" smtClean="0"/>
              <a:t>BHTF: sustainability strategy/ procurement policy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5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274638"/>
            <a:ext cx="8429625" cy="996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pointers for programme 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425950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NSP</a:t>
            </a:r>
            <a:r>
              <a:rPr lang="en-US" dirty="0"/>
              <a:t> </a:t>
            </a:r>
            <a:r>
              <a:rPr lang="en-US" dirty="0" smtClean="0"/>
              <a:t>should </a:t>
            </a:r>
            <a:r>
              <a:rPr lang="en-US" dirty="0"/>
              <a:t>be a dynamic </a:t>
            </a:r>
            <a:r>
              <a:rPr lang="en-US" dirty="0" smtClean="0"/>
              <a:t>and </a:t>
            </a:r>
            <a:r>
              <a:rPr lang="en-US" dirty="0"/>
              <a:t>well-consulted document- </a:t>
            </a:r>
            <a:r>
              <a:rPr lang="en-US" dirty="0" smtClean="0"/>
              <a:t>it can be improved </a:t>
            </a:r>
            <a:r>
              <a:rPr lang="en-US" dirty="0"/>
              <a:t>through a wider consultation including the key technical working groups, </a:t>
            </a:r>
            <a:r>
              <a:rPr lang="en-US" dirty="0" smtClean="0"/>
              <a:t>CSOs and key </a:t>
            </a:r>
            <a:r>
              <a:rPr lang="en-US" dirty="0"/>
              <a:t>and vulnerable populations.</a:t>
            </a:r>
          </a:p>
          <a:p>
            <a:pPr lvl="1"/>
            <a:r>
              <a:rPr lang="en-US" b="1" dirty="0"/>
              <a:t>Sustainability, </a:t>
            </a:r>
            <a:r>
              <a:rPr lang="en-US" b="1" dirty="0" smtClean="0"/>
              <a:t>Transition</a:t>
            </a:r>
            <a:r>
              <a:rPr lang="en-US" b="1" dirty="0"/>
              <a:t>, and </a:t>
            </a:r>
            <a:r>
              <a:rPr lang="en-US" b="1" dirty="0" smtClean="0"/>
              <a:t>Co</a:t>
            </a:r>
            <a:r>
              <a:rPr lang="en-US" b="1" dirty="0"/>
              <a:t>-financing</a:t>
            </a:r>
            <a:r>
              <a:rPr lang="en-US" dirty="0"/>
              <a:t>: STC </a:t>
            </a:r>
            <a:r>
              <a:rPr lang="en-US" dirty="0" smtClean="0"/>
              <a:t>for NSP and BHTF write-up (above the allocation is provided and within the allocation should include drug/commodities procurement)</a:t>
            </a:r>
          </a:p>
          <a:p>
            <a:pPr lvl="1"/>
            <a:r>
              <a:rPr lang="en-US" dirty="0" smtClean="0"/>
              <a:t>Financial gap analysis and plan to address it.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45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320800"/>
            <a:ext cx="7772400" cy="1362075"/>
          </a:xfrm>
        </p:spPr>
        <p:txBody>
          <a:bodyPr/>
          <a:lstStyle/>
          <a:p>
            <a:r>
              <a:rPr lang="en-US" dirty="0" smtClean="0"/>
              <a:t>THANKS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6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PDC</a:t>
            </a:r>
          </a:p>
          <a:p>
            <a:r>
              <a:rPr lang="en-US" dirty="0" smtClean="0"/>
              <a:t>Processes adopted  </a:t>
            </a:r>
          </a:p>
          <a:p>
            <a:r>
              <a:rPr lang="en-US" dirty="0" smtClean="0"/>
              <a:t>Timelines followed</a:t>
            </a:r>
          </a:p>
          <a:p>
            <a:r>
              <a:rPr lang="en-US" dirty="0" smtClean="0"/>
              <a:t>Discussions and decisions</a:t>
            </a:r>
          </a:p>
          <a:p>
            <a:r>
              <a:rPr lang="en-US" dirty="0" smtClean="0"/>
              <a:t>Key </a:t>
            </a:r>
            <a:r>
              <a:rPr lang="en-US" dirty="0"/>
              <a:t>pointers </a:t>
            </a:r>
            <a:r>
              <a:rPr lang="en-US" dirty="0" smtClean="0"/>
              <a:t>for programme teams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5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9775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Role of PDC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92"/>
            <a:ext cx="8229600" cy="4689446"/>
          </a:xfrm>
        </p:spPr>
        <p:txBody>
          <a:bodyPr>
            <a:normAutofit fontScale="92500"/>
          </a:bodyPr>
          <a:lstStyle/>
          <a:p>
            <a:pPr marL="571500" lvl="0" indent="-571500"/>
            <a:r>
              <a:rPr lang="en-US" sz="2800" dirty="0" smtClean="0"/>
              <a:t>Harmonization </a:t>
            </a:r>
            <a:endParaRPr lang="en-US" sz="2800" dirty="0"/>
          </a:p>
          <a:p>
            <a:pPr marL="571500" lvl="0" indent="-571500"/>
            <a:r>
              <a:rPr lang="en-US" sz="2800" dirty="0"/>
              <a:t>Gap analysis:</a:t>
            </a:r>
            <a:r>
              <a:rPr lang="en-GB" sz="2800" dirty="0"/>
              <a:t> for both programmatic and financial, which account for the full extent of existing resources.</a:t>
            </a:r>
            <a:endParaRPr lang="en-US" sz="2800" dirty="0"/>
          </a:p>
          <a:p>
            <a:pPr marL="571500" lvl="0" indent="-571500"/>
            <a:r>
              <a:rPr lang="en-US" sz="2800" dirty="0"/>
              <a:t>Determining priorities: </a:t>
            </a:r>
            <a:r>
              <a:rPr lang="en-GB" sz="2800" dirty="0"/>
              <a:t>after actively and extensively seeking inputs from all stakeholders.</a:t>
            </a:r>
            <a:endParaRPr lang="en-US" sz="2800" dirty="0"/>
          </a:p>
          <a:p>
            <a:pPr marL="571500" lvl="0" indent="-571500"/>
            <a:r>
              <a:rPr lang="en-US" sz="2800" dirty="0"/>
              <a:t>Facilitating Principal Recipient selection</a:t>
            </a:r>
          </a:p>
          <a:p>
            <a:pPr marL="571500" lvl="0" indent="-571500"/>
            <a:r>
              <a:rPr lang="en-US" sz="2800" dirty="0"/>
              <a:t>Coordinating consultants/ technical support </a:t>
            </a:r>
          </a:p>
          <a:p>
            <a:pPr marL="571500" lvl="0" indent="-571500"/>
            <a:r>
              <a:rPr lang="en-US" sz="2800" dirty="0"/>
              <a:t>Proposal review by all stakeholders</a:t>
            </a:r>
          </a:p>
          <a:p>
            <a:pPr marL="571500" lvl="0" indent="-571500"/>
            <a:r>
              <a:rPr lang="en-US" sz="2800" dirty="0" smtClean="0"/>
              <a:t>Liasoning: </a:t>
            </a:r>
            <a:r>
              <a:rPr lang="en-GB" sz="2800" dirty="0"/>
              <a:t>maximize integration, coordination and alignment, and to avoid duplication.</a:t>
            </a:r>
            <a:endParaRPr lang="en-US" sz="2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589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43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Five formal PDC meetings were organized to take the proposal development process forward.</a:t>
            </a:r>
          </a:p>
          <a:p>
            <a:endParaRPr lang="en-US" dirty="0" smtClean="0"/>
          </a:p>
          <a:p>
            <a:r>
              <a:rPr lang="en-US" dirty="0" smtClean="0"/>
              <a:t>Suggested the timeline for further actions.</a:t>
            </a:r>
          </a:p>
          <a:p>
            <a:endParaRPr lang="en-US" dirty="0" smtClean="0"/>
          </a:p>
          <a:p>
            <a:r>
              <a:rPr lang="en-US" dirty="0" smtClean="0"/>
              <a:t>PDC team members have participated in skype calls with FPM. </a:t>
            </a:r>
          </a:p>
          <a:p>
            <a:endParaRPr lang="en-US" dirty="0" smtClean="0"/>
          </a:p>
          <a:p>
            <a:r>
              <a:rPr lang="en-US" dirty="0" smtClean="0"/>
              <a:t>PDC members have provided offline support in reviewing and providing feedback to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4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3600" dirty="0" smtClean="0"/>
              <a:t>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PDC meeting (18 December 2016)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378"/>
            <a:ext cx="8229600" cy="4854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Outcomes</a:t>
            </a:r>
            <a:r>
              <a:rPr lang="en-US" dirty="0" smtClean="0"/>
              <a:t>: </a:t>
            </a:r>
            <a:endParaRPr lang="en-US" dirty="0"/>
          </a:p>
          <a:p>
            <a:pPr lvl="2" indent="-628650"/>
            <a:r>
              <a:rPr lang="en-US" sz="2800" dirty="0"/>
              <a:t>Program split was agreed, however, programs proposed discussion among them and get back to PDC and propose for CCM’s endorsement</a:t>
            </a:r>
            <a:r>
              <a:rPr lang="en-US" sz="2800" dirty="0" smtClean="0"/>
              <a:t>.</a:t>
            </a:r>
          </a:p>
          <a:p>
            <a:pPr lvl="2" indent="-628650"/>
            <a:endParaRPr lang="en-US" sz="2800" dirty="0"/>
          </a:p>
          <a:p>
            <a:pPr lvl="2" indent="-628650"/>
            <a:r>
              <a:rPr lang="en-US" sz="2800" dirty="0"/>
              <a:t>Program proposed not to submit on the first window, as they needed to </a:t>
            </a:r>
            <a:r>
              <a:rPr lang="en-US" sz="2800" dirty="0" err="1"/>
              <a:t>finalise</a:t>
            </a:r>
            <a:r>
              <a:rPr lang="en-US" sz="2800" dirty="0"/>
              <a:t> the NSP</a:t>
            </a:r>
            <a:r>
              <a:rPr lang="en-US" sz="2800" dirty="0" smtClean="0"/>
              <a:t>.</a:t>
            </a:r>
          </a:p>
          <a:p>
            <a:pPr marL="514350" lvl="2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lvl="2" indent="-628650"/>
            <a:r>
              <a:rPr lang="en-US" sz="2800" dirty="0" smtClean="0"/>
              <a:t>Fund portfolio Manager- FPM </a:t>
            </a:r>
            <a:r>
              <a:rPr lang="en-US" sz="2800" dirty="0"/>
              <a:t>(via Skype) informed that she would get back to the program on the next window of submission. </a:t>
            </a:r>
          </a:p>
          <a:p>
            <a:pPr marL="1143000" indent="-628650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9478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6424"/>
          </a:xfrm>
        </p:spPr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PDC </a:t>
            </a:r>
            <a:r>
              <a:rPr lang="en-US" dirty="0" smtClean="0"/>
              <a:t>meeting </a:t>
            </a:r>
            <a:r>
              <a:rPr lang="en-US" dirty="0" smtClean="0"/>
              <a:t>(17 </a:t>
            </a:r>
            <a:r>
              <a:rPr lang="en-US" dirty="0"/>
              <a:t>March </a:t>
            </a:r>
            <a:r>
              <a:rPr lang="en-US" dirty="0" smtClean="0"/>
              <a:t>2017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4000" dirty="0" smtClean="0"/>
              <a:t>organized in the presence of GF team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85875"/>
            <a:ext cx="8429625" cy="4588564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Outcome</a:t>
            </a:r>
            <a:r>
              <a:rPr lang="en-US" sz="2800" dirty="0"/>
              <a:t>: </a:t>
            </a:r>
            <a:r>
              <a:rPr lang="en-US" sz="2800" dirty="0" smtClean="0"/>
              <a:t>Timeline </a:t>
            </a:r>
            <a:r>
              <a:rPr lang="en-US" sz="2800" dirty="0"/>
              <a:t>reviewed to apply on 28 August 2017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814514"/>
            <a:ext cx="8601074" cy="434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738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218"/>
            <a:ext cx="8229600" cy="5827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Outcome of second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290" y="708624"/>
            <a:ext cx="8889444" cy="51577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Mr</a:t>
            </a:r>
            <a:r>
              <a:rPr lang="en-US" sz="2000" dirty="0"/>
              <a:t>. Gonzalo </a:t>
            </a:r>
            <a:r>
              <a:rPr lang="en-US" sz="2000" dirty="0" err="1"/>
              <a:t>Penacoba</a:t>
            </a:r>
            <a:r>
              <a:rPr lang="en-US" sz="2000" dirty="0"/>
              <a:t>, STC Specialist, </a:t>
            </a:r>
            <a:r>
              <a:rPr lang="en-US" sz="2000" dirty="0" smtClean="0"/>
              <a:t>GF; presented </a:t>
            </a:r>
            <a:r>
              <a:rPr lang="en-US" sz="2000" dirty="0"/>
              <a:t>Highlights of the </a:t>
            </a:r>
            <a:r>
              <a:rPr lang="en-US" sz="2000" dirty="0" smtClean="0"/>
              <a:t>STC policy: </a:t>
            </a:r>
          </a:p>
          <a:p>
            <a:pPr lvl="1"/>
            <a:r>
              <a:rPr lang="en-US" sz="1650" dirty="0"/>
              <a:t>P</a:t>
            </a:r>
            <a:r>
              <a:rPr lang="en-US" sz="1650" dirty="0" smtClean="0"/>
              <a:t>rocurement </a:t>
            </a:r>
            <a:r>
              <a:rPr lang="en-US" sz="1650" dirty="0"/>
              <a:t>of drugs, legal environment issues and increasing number of MDR-TB </a:t>
            </a:r>
            <a:endParaRPr lang="en-US" sz="1650" dirty="0" smtClean="0"/>
          </a:p>
          <a:p>
            <a:pPr lvl="1"/>
            <a:r>
              <a:rPr lang="en-US" sz="1650" dirty="0"/>
              <a:t>S</a:t>
            </a:r>
            <a:r>
              <a:rPr lang="en-US" sz="1650" dirty="0" smtClean="0"/>
              <a:t>uggested to </a:t>
            </a:r>
            <a:r>
              <a:rPr lang="en-US" sz="1650" dirty="0"/>
              <a:t>focus on short-term courses of treatment and focus more on migrant worker during this transaction period. </a:t>
            </a:r>
            <a:r>
              <a:rPr lang="en-US" sz="1650" dirty="0" smtClean="0"/>
              <a:t>Highlights of the </a:t>
            </a:r>
            <a:r>
              <a:rPr lang="en-US" sz="1650" dirty="0"/>
              <a:t>STC </a:t>
            </a:r>
            <a:r>
              <a:rPr lang="en-US" sz="1650" dirty="0" smtClean="0"/>
              <a:t>Policy: </a:t>
            </a:r>
          </a:p>
          <a:p>
            <a:pPr lvl="1"/>
            <a:r>
              <a:rPr lang="en-US" sz="1650" b="1" dirty="0" smtClean="0"/>
              <a:t>Sustainability:</a:t>
            </a:r>
            <a:r>
              <a:rPr lang="en-US" sz="1650" dirty="0" smtClean="0"/>
              <a:t> Ability </a:t>
            </a:r>
            <a:r>
              <a:rPr lang="en-US" sz="1650" dirty="0"/>
              <a:t>of </a:t>
            </a:r>
            <a:r>
              <a:rPr lang="en-US" sz="1650" dirty="0" smtClean="0"/>
              <a:t>health </a:t>
            </a:r>
            <a:r>
              <a:rPr lang="en-US" sz="1650" dirty="0"/>
              <a:t>program or country to both maintain and scale up service coverage to a level, in line with epidemiological context, that will provide for continuing control of a public health problem and support efforts for elimination of the three diseases, even after the removal of external funding by the Global Fund and other major external donors. </a:t>
            </a:r>
            <a:endParaRPr lang="en-US" sz="1650" dirty="0" smtClean="0"/>
          </a:p>
          <a:p>
            <a:pPr lvl="1"/>
            <a:r>
              <a:rPr lang="en-US" sz="1650" b="1" dirty="0" smtClean="0"/>
              <a:t>The </a:t>
            </a:r>
            <a:r>
              <a:rPr lang="en-US" sz="1650" b="1" dirty="0"/>
              <a:t>transition </a:t>
            </a:r>
            <a:r>
              <a:rPr lang="en-US" sz="1650" dirty="0"/>
              <a:t>as the mechanism by which a country, or a country-component, moves towards fully funding and implementing its health programs independent of Global Fund support while continuing to sustain the gains and scaling up as appropriate. </a:t>
            </a:r>
            <a:endParaRPr lang="en-US" sz="1650" dirty="0" smtClean="0"/>
          </a:p>
          <a:p>
            <a:pPr lvl="1"/>
            <a:r>
              <a:rPr lang="en-US" sz="1650" b="1" dirty="0" smtClean="0"/>
              <a:t>Co-financing</a:t>
            </a:r>
            <a:r>
              <a:rPr lang="en-US" sz="1650" b="1" dirty="0"/>
              <a:t> </a:t>
            </a:r>
            <a:r>
              <a:rPr lang="en-US" sz="1650" dirty="0"/>
              <a:t>as pooled domestic public resources, including government revenues, government borrowings, social health insurance, </a:t>
            </a:r>
            <a:r>
              <a:rPr lang="en-US" sz="1650" dirty="0" err="1"/>
              <a:t>etc</a:t>
            </a:r>
            <a:r>
              <a:rPr lang="en-US" sz="1650" dirty="0"/>
              <a:t> and domestic private contributions that finance the health sector financed by the Global Fund. </a:t>
            </a:r>
            <a:endParaRPr lang="en-US" sz="1650" dirty="0" smtClean="0"/>
          </a:p>
          <a:p>
            <a:pPr lvl="1"/>
            <a:endParaRPr lang="en-US" sz="1650" dirty="0"/>
          </a:p>
          <a:p>
            <a:pPr marL="0" indent="0">
              <a:buNone/>
            </a:pPr>
            <a:r>
              <a:rPr lang="en-US" sz="2000" dirty="0" smtClean="0"/>
              <a:t>FPM, GF </a:t>
            </a:r>
            <a:r>
              <a:rPr lang="en-US" sz="2000" dirty="0"/>
              <a:t>added that CSO and other organization needs to be </a:t>
            </a:r>
            <a:r>
              <a:rPr lang="en-US" sz="2000" dirty="0" smtClean="0"/>
              <a:t>institutionalized </a:t>
            </a:r>
            <a:r>
              <a:rPr lang="en-US" sz="2000" dirty="0"/>
              <a:t>and services for the key populations (vulnerable and marginalized groups) are to be absorbed by governments during this transaction period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21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/>
              <a:t>PDC meeting </a:t>
            </a:r>
            <a:r>
              <a:rPr lang="en-US" dirty="0" smtClean="0"/>
              <a:t>(9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May </a:t>
            </a:r>
            <a:r>
              <a:rPr lang="en-US" dirty="0" smtClean="0"/>
              <a:t>2017)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/>
              <a:t>Outcome</a:t>
            </a:r>
            <a:r>
              <a:rPr lang="en-US" sz="2800" dirty="0"/>
              <a:t>: </a:t>
            </a:r>
          </a:p>
          <a:p>
            <a:pPr lvl="2"/>
            <a:r>
              <a:rPr lang="en-US" dirty="0" smtClean="0"/>
              <a:t>Timeline reviewed and finalized</a:t>
            </a:r>
          </a:p>
          <a:p>
            <a:pPr lvl="2"/>
            <a:r>
              <a:rPr lang="en-US" dirty="0" smtClean="0"/>
              <a:t>Progress updated and way forward agreed. </a:t>
            </a:r>
          </a:p>
          <a:p>
            <a:pPr marL="914400" lvl="2" indent="-914400">
              <a:buNone/>
            </a:pPr>
            <a:r>
              <a:rPr lang="en-US" sz="2800" dirty="0"/>
              <a:t>Background: </a:t>
            </a:r>
          </a:p>
          <a:p>
            <a:pPr marL="971550" lvl="2" indent="-742950"/>
            <a:r>
              <a:rPr lang="en-US" dirty="0" smtClean="0"/>
              <a:t>Following the </a:t>
            </a:r>
            <a:r>
              <a:rPr lang="en-US" dirty="0" err="1" smtClean="0"/>
              <a:t>Lyonpo’s</a:t>
            </a:r>
            <a:r>
              <a:rPr lang="en-US" dirty="0" smtClean="0"/>
              <a:t> meeting at the Global Fund to include BHTF as part of sustainability post GF support which would automatically apply that </a:t>
            </a:r>
            <a:r>
              <a:rPr lang="en-US" dirty="0"/>
              <a:t>B</a:t>
            </a:r>
            <a:r>
              <a:rPr lang="en-US" dirty="0" smtClean="0"/>
              <a:t>hutan submit the Tailored review approach</a:t>
            </a:r>
            <a:r>
              <a:rPr lang="en-US" dirty="0"/>
              <a:t> </a:t>
            </a:r>
            <a:r>
              <a:rPr lang="en-US" dirty="0" smtClean="0"/>
              <a:t>in place of project continuity plan.</a:t>
            </a:r>
          </a:p>
          <a:p>
            <a:pPr marL="971550" lvl="2" indent="-742950"/>
            <a:endParaRPr lang="en-US" dirty="0"/>
          </a:p>
          <a:p>
            <a:pPr marL="971550" lvl="2" indent="-742950"/>
            <a:r>
              <a:rPr lang="en-US" dirty="0" smtClean="0"/>
              <a:t>Further multiple Skype conference with Lindsey on the approach and STC discussed. 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0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0" lvl="2" indent="0"/>
            <a:r>
              <a:rPr lang="en-US" sz="4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Facilitation of PR Selection process </a:t>
            </a:r>
            <a:endParaRPr lang="en-US" sz="4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2990"/>
            <a:ext cx="8229600" cy="4129088"/>
          </a:xfrm>
        </p:spPr>
        <p:txBody>
          <a:bodyPr>
            <a:noAutofit/>
          </a:bodyPr>
          <a:lstStyle/>
          <a:p>
            <a:r>
              <a:rPr lang="en-US" sz="2500" dirty="0"/>
              <a:t>As per </a:t>
            </a:r>
            <a:r>
              <a:rPr lang="en-US" sz="2500" dirty="0" smtClean="0"/>
              <a:t>time plan </a:t>
            </a:r>
            <a:r>
              <a:rPr lang="en-US" sz="2500" dirty="0"/>
              <a:t>35</a:t>
            </a:r>
            <a:r>
              <a:rPr lang="en-US" sz="2500" baseline="30000" dirty="0"/>
              <a:t>th</a:t>
            </a:r>
            <a:r>
              <a:rPr lang="en-US" sz="2500" dirty="0"/>
              <a:t> CCM meeting on 7 June endorsed the program split and TR proposal endorsed with inclusion of BHTF as measure for STC. </a:t>
            </a:r>
            <a:endParaRPr lang="en-US" sz="2500" dirty="0" smtClean="0"/>
          </a:p>
          <a:p>
            <a:endParaRPr lang="en-US" sz="2500" dirty="0" smtClean="0"/>
          </a:p>
          <a:p>
            <a:r>
              <a:rPr lang="en-US" sz="2500" dirty="0" smtClean="0"/>
              <a:t>PR </a:t>
            </a:r>
            <a:r>
              <a:rPr lang="en-US" sz="2500" dirty="0"/>
              <a:t>selection discussed and recommended </a:t>
            </a:r>
            <a:r>
              <a:rPr lang="en-US" sz="2500" dirty="0" smtClean="0"/>
              <a:t>the final PR for the next cycle of GF to CCM by 30 June as an outcome of the PR selection process. </a:t>
            </a:r>
          </a:p>
          <a:p>
            <a:endParaRPr lang="en-US" sz="2500" dirty="0" smtClean="0"/>
          </a:p>
          <a:p>
            <a:r>
              <a:rPr lang="en-US" sz="2500" dirty="0" smtClean="0"/>
              <a:t>Criteria decided, advertised, no applications were received by last date. Report shared to the CCM via email. 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35462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1004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Mangal</vt:lpstr>
      <vt:lpstr>Times New Roman</vt:lpstr>
      <vt:lpstr>Office Theme</vt:lpstr>
      <vt:lpstr>Proposal Development Overview  by Proposal Development Committee </vt:lpstr>
      <vt:lpstr>Objective of the presentation</vt:lpstr>
      <vt:lpstr>Role of PDC</vt:lpstr>
      <vt:lpstr>Process and Timeline</vt:lpstr>
      <vt:lpstr>1st PDC meeting (18 December 2016)</vt:lpstr>
      <vt:lpstr>2nd PDC meeting (17 March 2017) organized in the presence of GF team</vt:lpstr>
      <vt:lpstr>Outcome of second meeting</vt:lpstr>
      <vt:lpstr>3rd PDC meeting (9th May 2017)</vt:lpstr>
      <vt:lpstr>Facilitation of PR Selection process </vt:lpstr>
      <vt:lpstr>Meeting between Programs, WHO and BHTF (22 June) </vt:lpstr>
      <vt:lpstr>4th PDC meeting (20 July 2017)</vt:lpstr>
      <vt:lpstr>5th PDC meeting (31 July 2017)</vt:lpstr>
      <vt:lpstr>Major feedbacks on proposals from GF</vt:lpstr>
      <vt:lpstr>Key pointers for programme officers</vt:lpstr>
      <vt:lpstr>THANKS </vt:lpstr>
    </vt:vector>
  </TitlesOfParts>
  <Company>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Suneeta  Chhetri</dc:creator>
  <cp:lastModifiedBy>Vandana Joshi</cp:lastModifiedBy>
  <cp:revision>33</cp:revision>
  <dcterms:created xsi:type="dcterms:W3CDTF">2017-08-18T08:46:04Z</dcterms:created>
  <dcterms:modified xsi:type="dcterms:W3CDTF">2017-08-23T03:31:51Z</dcterms:modified>
</cp:coreProperties>
</file>