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2.xml" ContentType="application/vnd.openxmlformats-officedocument.presentationml.notesSlide+xml"/>
  <Override PartName="/ppt/charts/chart2.xml" ContentType="application/vnd.openxmlformats-officedocument.drawingml.chart+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256" r:id="rId2"/>
    <p:sldId id="258" r:id="rId3"/>
    <p:sldId id="272" r:id="rId4"/>
    <p:sldId id="281" r:id="rId5"/>
    <p:sldId id="270" r:id="rId6"/>
    <p:sldId id="277" r:id="rId7"/>
    <p:sldId id="257" r:id="rId8"/>
    <p:sldId id="268" r:id="rId9"/>
    <p:sldId id="259" r:id="rId10"/>
    <p:sldId id="262" r:id="rId11"/>
    <p:sldId id="276" r:id="rId12"/>
    <p:sldId id="278" r:id="rId13"/>
    <p:sldId id="263" r:id="rId14"/>
    <p:sldId id="279" r:id="rId15"/>
    <p:sldId id="271" r:id="rId16"/>
    <p:sldId id="274" r:id="rId17"/>
    <p:sldId id="265" r:id="rId18"/>
    <p:sldId id="280" r:id="rId1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97" autoAdjust="0"/>
    <p:restoredTop sz="80287" autoAdjust="0"/>
  </p:normalViewPr>
  <p:slideViewPr>
    <p:cSldViewPr>
      <p:cViewPr varScale="1">
        <p:scale>
          <a:sx n="54" d="100"/>
          <a:sy n="54" d="100"/>
        </p:scale>
        <p:origin x="894"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oleObject" Target="Macintosh%20HD:Users:apple:Desktop:2007-2017.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5.1614256777204819E-2"/>
          <c:y val="3.1027795733678133E-2"/>
          <c:w val="0.94184342260758902"/>
          <c:h val="0.826714644540401"/>
        </c:manualLayout>
      </c:layout>
      <c:barChart>
        <c:barDir val="col"/>
        <c:grouping val="clustered"/>
        <c:varyColors val="0"/>
        <c:ser>
          <c:idx val="1"/>
          <c:order val="0"/>
          <c:tx>
            <c:strRef>
              <c:f>'Yrly case'!$B$3</c:f>
              <c:strCache>
                <c:ptCount val="1"/>
                <c:pt idx="0">
                  <c:v>Male(Adult)</c:v>
                </c:pt>
              </c:strCache>
            </c:strRef>
          </c:tx>
          <c:invertIfNegative val="0"/>
          <c:dLbls>
            <c:spPr>
              <a:noFill/>
              <a:ln>
                <a:noFill/>
              </a:ln>
              <a:effectLst/>
            </c:spPr>
            <c:txPr>
              <a:bodyPr/>
              <a:lstStyle/>
              <a:p>
                <a:pPr>
                  <a:defRPr sz="8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'Yrly case'!$A$4:$A$14</c:f>
              <c:numCache>
                <c:formatCode>General</c:formatCode>
                <c:ptCount val="11"/>
                <c:pt idx="0">
                  <c:v>2007</c:v>
                </c:pt>
                <c:pt idx="1">
                  <c:v>2008</c:v>
                </c:pt>
                <c:pt idx="2">
                  <c:v>2009</c:v>
                </c:pt>
                <c:pt idx="3">
                  <c:v>2010</c:v>
                </c:pt>
                <c:pt idx="4">
                  <c:v>2011</c:v>
                </c:pt>
                <c:pt idx="5">
                  <c:v>2012</c:v>
                </c:pt>
                <c:pt idx="6">
                  <c:v>2013</c:v>
                </c:pt>
                <c:pt idx="7">
                  <c:v>2014</c:v>
                </c:pt>
                <c:pt idx="8">
                  <c:v>2015</c:v>
                </c:pt>
                <c:pt idx="9">
                  <c:v>2016</c:v>
                </c:pt>
                <c:pt idx="10">
                  <c:v>2017</c:v>
                </c:pt>
              </c:numCache>
            </c:numRef>
          </c:cat>
          <c:val>
            <c:numRef>
              <c:f>'Yrly case'!$B$4:$B$14</c:f>
              <c:numCache>
                <c:formatCode>General</c:formatCode>
                <c:ptCount val="11"/>
                <c:pt idx="0">
                  <c:v>15</c:v>
                </c:pt>
                <c:pt idx="1">
                  <c:v>11</c:v>
                </c:pt>
                <c:pt idx="2">
                  <c:v>13</c:v>
                </c:pt>
                <c:pt idx="3">
                  <c:v>15</c:v>
                </c:pt>
                <c:pt idx="4">
                  <c:v>21</c:v>
                </c:pt>
                <c:pt idx="5">
                  <c:v>10</c:v>
                </c:pt>
                <c:pt idx="6">
                  <c:v>29</c:v>
                </c:pt>
                <c:pt idx="7">
                  <c:v>31</c:v>
                </c:pt>
                <c:pt idx="8">
                  <c:v>30</c:v>
                </c:pt>
                <c:pt idx="9">
                  <c:v>30</c:v>
                </c:pt>
                <c:pt idx="10">
                  <c:v>15</c:v>
                </c:pt>
              </c:numCache>
            </c:numRef>
          </c:val>
          <c:extLst>
            <c:ext xmlns:c16="http://schemas.microsoft.com/office/drawing/2014/chart" uri="{C3380CC4-5D6E-409C-BE32-E72D297353CC}">
              <c16:uniqueId val="{00000000-ACBB-4091-8186-78FAA43358FE}"/>
            </c:ext>
          </c:extLst>
        </c:ser>
        <c:ser>
          <c:idx val="2"/>
          <c:order val="1"/>
          <c:tx>
            <c:strRef>
              <c:f>'Yrly case'!$C$3</c:f>
              <c:strCache>
                <c:ptCount val="1"/>
                <c:pt idx="0">
                  <c:v>Female (Adult)</c:v>
                </c:pt>
              </c:strCache>
            </c:strRef>
          </c:tx>
          <c:invertIfNegative val="0"/>
          <c:dLbls>
            <c:dLbl>
              <c:idx val="3"/>
              <c:layout>
                <c:manualLayout>
                  <c:x val="7.0738033482669318E-3"/>
                  <c:y val="6.4641241111829334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ACBB-4091-8186-78FAA43358FE}"/>
                </c:ext>
              </c:extLst>
            </c:dLbl>
            <c:spPr>
              <a:noFill/>
              <a:ln>
                <a:noFill/>
              </a:ln>
              <a:effectLst/>
            </c:spPr>
            <c:txPr>
              <a:bodyPr/>
              <a:lstStyle/>
              <a:p>
                <a:pPr>
                  <a:defRPr sz="8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'Yrly case'!$A$4:$A$14</c:f>
              <c:numCache>
                <c:formatCode>General</c:formatCode>
                <c:ptCount val="11"/>
                <c:pt idx="0">
                  <c:v>2007</c:v>
                </c:pt>
                <c:pt idx="1">
                  <c:v>2008</c:v>
                </c:pt>
                <c:pt idx="2">
                  <c:v>2009</c:v>
                </c:pt>
                <c:pt idx="3">
                  <c:v>2010</c:v>
                </c:pt>
                <c:pt idx="4">
                  <c:v>2011</c:v>
                </c:pt>
                <c:pt idx="5">
                  <c:v>2012</c:v>
                </c:pt>
                <c:pt idx="6">
                  <c:v>2013</c:v>
                </c:pt>
                <c:pt idx="7">
                  <c:v>2014</c:v>
                </c:pt>
                <c:pt idx="8">
                  <c:v>2015</c:v>
                </c:pt>
                <c:pt idx="9">
                  <c:v>2016</c:v>
                </c:pt>
                <c:pt idx="10">
                  <c:v>2017</c:v>
                </c:pt>
              </c:numCache>
            </c:numRef>
          </c:cat>
          <c:val>
            <c:numRef>
              <c:f>'Yrly case'!$C$4:$C$14</c:f>
              <c:numCache>
                <c:formatCode>General</c:formatCode>
                <c:ptCount val="11"/>
                <c:pt idx="0">
                  <c:v>19</c:v>
                </c:pt>
                <c:pt idx="1">
                  <c:v>12</c:v>
                </c:pt>
                <c:pt idx="2">
                  <c:v>12</c:v>
                </c:pt>
                <c:pt idx="3">
                  <c:v>15</c:v>
                </c:pt>
                <c:pt idx="4">
                  <c:v>21</c:v>
                </c:pt>
                <c:pt idx="5">
                  <c:v>18</c:v>
                </c:pt>
                <c:pt idx="6">
                  <c:v>20</c:v>
                </c:pt>
                <c:pt idx="7">
                  <c:v>24</c:v>
                </c:pt>
                <c:pt idx="8">
                  <c:v>26</c:v>
                </c:pt>
                <c:pt idx="9">
                  <c:v>22</c:v>
                </c:pt>
                <c:pt idx="10">
                  <c:v>9</c:v>
                </c:pt>
              </c:numCache>
            </c:numRef>
          </c:val>
          <c:extLst>
            <c:ext xmlns:c16="http://schemas.microsoft.com/office/drawing/2014/chart" uri="{C3380CC4-5D6E-409C-BE32-E72D297353CC}">
              <c16:uniqueId val="{00000002-ACBB-4091-8186-78FAA43358FE}"/>
            </c:ext>
          </c:extLst>
        </c:ser>
        <c:ser>
          <c:idx val="3"/>
          <c:order val="2"/>
          <c:tx>
            <c:strRef>
              <c:f>'Yrly case'!$D$3</c:f>
              <c:strCache>
                <c:ptCount val="1"/>
                <c:pt idx="0">
                  <c:v>Male(Children)</c:v>
                </c:pt>
              </c:strCache>
            </c:strRef>
          </c:tx>
          <c:invertIfNegative val="0"/>
          <c:dLbls>
            <c:spPr>
              <a:noFill/>
              <a:ln>
                <a:noFill/>
              </a:ln>
              <a:effectLst/>
            </c:spPr>
            <c:txPr>
              <a:bodyPr/>
              <a:lstStyle/>
              <a:p>
                <a:pPr>
                  <a:defRPr sz="8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'Yrly case'!$A$4:$A$14</c:f>
              <c:numCache>
                <c:formatCode>General</c:formatCode>
                <c:ptCount val="11"/>
                <c:pt idx="0">
                  <c:v>2007</c:v>
                </c:pt>
                <c:pt idx="1">
                  <c:v>2008</c:v>
                </c:pt>
                <c:pt idx="2">
                  <c:v>2009</c:v>
                </c:pt>
                <c:pt idx="3">
                  <c:v>2010</c:v>
                </c:pt>
                <c:pt idx="4">
                  <c:v>2011</c:v>
                </c:pt>
                <c:pt idx="5">
                  <c:v>2012</c:v>
                </c:pt>
                <c:pt idx="6">
                  <c:v>2013</c:v>
                </c:pt>
                <c:pt idx="7">
                  <c:v>2014</c:v>
                </c:pt>
                <c:pt idx="8">
                  <c:v>2015</c:v>
                </c:pt>
                <c:pt idx="9">
                  <c:v>2016</c:v>
                </c:pt>
                <c:pt idx="10">
                  <c:v>2017</c:v>
                </c:pt>
              </c:numCache>
            </c:numRef>
          </c:cat>
          <c:val>
            <c:numRef>
              <c:f>'Yrly case'!$D$4:$D$14</c:f>
              <c:numCache>
                <c:formatCode>General</c:formatCode>
                <c:ptCount val="11"/>
                <c:pt idx="0">
                  <c:v>0</c:v>
                </c:pt>
                <c:pt idx="1">
                  <c:v>2</c:v>
                </c:pt>
                <c:pt idx="2">
                  <c:v>1</c:v>
                </c:pt>
                <c:pt idx="3">
                  <c:v>0</c:v>
                </c:pt>
                <c:pt idx="4">
                  <c:v>1</c:v>
                </c:pt>
                <c:pt idx="5">
                  <c:v>3</c:v>
                </c:pt>
                <c:pt idx="6">
                  <c:v>0</c:v>
                </c:pt>
                <c:pt idx="7">
                  <c:v>1</c:v>
                </c:pt>
                <c:pt idx="8">
                  <c:v>1</c:v>
                </c:pt>
                <c:pt idx="9">
                  <c:v>0</c:v>
                </c:pt>
                <c:pt idx="10">
                  <c:v>0</c:v>
                </c:pt>
              </c:numCache>
            </c:numRef>
          </c:val>
          <c:extLst>
            <c:ext xmlns:c16="http://schemas.microsoft.com/office/drawing/2014/chart" uri="{C3380CC4-5D6E-409C-BE32-E72D297353CC}">
              <c16:uniqueId val="{00000003-ACBB-4091-8186-78FAA43358FE}"/>
            </c:ext>
          </c:extLst>
        </c:ser>
        <c:ser>
          <c:idx val="4"/>
          <c:order val="3"/>
          <c:tx>
            <c:strRef>
              <c:f>'Yrly case'!$E$3</c:f>
              <c:strCache>
                <c:ptCount val="1"/>
                <c:pt idx="0">
                  <c:v>Female (Children)</c:v>
                </c:pt>
              </c:strCache>
            </c:strRef>
          </c:tx>
          <c:invertIfNegative val="0"/>
          <c:dLbls>
            <c:spPr>
              <a:noFill/>
              <a:ln>
                <a:noFill/>
              </a:ln>
              <a:effectLst/>
            </c:spPr>
            <c:txPr>
              <a:bodyPr/>
              <a:lstStyle/>
              <a:p>
                <a:pPr>
                  <a:defRPr sz="8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'Yrly case'!$A$4:$A$14</c:f>
              <c:numCache>
                <c:formatCode>General</c:formatCode>
                <c:ptCount val="11"/>
                <c:pt idx="0">
                  <c:v>2007</c:v>
                </c:pt>
                <c:pt idx="1">
                  <c:v>2008</c:v>
                </c:pt>
                <c:pt idx="2">
                  <c:v>2009</c:v>
                </c:pt>
                <c:pt idx="3">
                  <c:v>2010</c:v>
                </c:pt>
                <c:pt idx="4">
                  <c:v>2011</c:v>
                </c:pt>
                <c:pt idx="5">
                  <c:v>2012</c:v>
                </c:pt>
                <c:pt idx="6">
                  <c:v>2013</c:v>
                </c:pt>
                <c:pt idx="7">
                  <c:v>2014</c:v>
                </c:pt>
                <c:pt idx="8">
                  <c:v>2015</c:v>
                </c:pt>
                <c:pt idx="9">
                  <c:v>2016</c:v>
                </c:pt>
                <c:pt idx="10">
                  <c:v>2017</c:v>
                </c:pt>
              </c:numCache>
            </c:numRef>
          </c:cat>
          <c:val>
            <c:numRef>
              <c:f>'Yrly case'!$E$4:$E$14</c:f>
              <c:numCache>
                <c:formatCode>General</c:formatCode>
                <c:ptCount val="11"/>
                <c:pt idx="0">
                  <c:v>1</c:v>
                </c:pt>
                <c:pt idx="1">
                  <c:v>1</c:v>
                </c:pt>
                <c:pt idx="2">
                  <c:v>1</c:v>
                </c:pt>
                <c:pt idx="3">
                  <c:v>2</c:v>
                </c:pt>
                <c:pt idx="4">
                  <c:v>2</c:v>
                </c:pt>
                <c:pt idx="5">
                  <c:v>1</c:v>
                </c:pt>
                <c:pt idx="6">
                  <c:v>2</c:v>
                </c:pt>
                <c:pt idx="7">
                  <c:v>2</c:v>
                </c:pt>
                <c:pt idx="8">
                  <c:v>2</c:v>
                </c:pt>
                <c:pt idx="9">
                  <c:v>1</c:v>
                </c:pt>
                <c:pt idx="10">
                  <c:v>1</c:v>
                </c:pt>
              </c:numCache>
            </c:numRef>
          </c:val>
          <c:extLst>
            <c:ext xmlns:c16="http://schemas.microsoft.com/office/drawing/2014/chart" uri="{C3380CC4-5D6E-409C-BE32-E72D297353CC}">
              <c16:uniqueId val="{00000004-ACBB-4091-8186-78FAA43358FE}"/>
            </c:ext>
          </c:extLst>
        </c:ser>
        <c:ser>
          <c:idx val="5"/>
          <c:order val="4"/>
          <c:tx>
            <c:strRef>
              <c:f>'Yrly case'!$F$3</c:f>
              <c:strCache>
                <c:ptCount val="1"/>
                <c:pt idx="0">
                  <c:v>Total</c:v>
                </c:pt>
              </c:strCache>
            </c:strRef>
          </c:tx>
          <c:invertIfNegative val="0"/>
          <c:dLbls>
            <c:spPr>
              <a:noFill/>
              <a:ln>
                <a:noFill/>
              </a:ln>
              <a:effectLst/>
            </c:spPr>
            <c:txPr>
              <a:bodyPr/>
              <a:lstStyle/>
              <a:p>
                <a:pPr>
                  <a:defRPr sz="8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'Yrly case'!$A$4:$A$14</c:f>
              <c:numCache>
                <c:formatCode>General</c:formatCode>
                <c:ptCount val="11"/>
                <c:pt idx="0">
                  <c:v>2007</c:v>
                </c:pt>
                <c:pt idx="1">
                  <c:v>2008</c:v>
                </c:pt>
                <c:pt idx="2">
                  <c:v>2009</c:v>
                </c:pt>
                <c:pt idx="3">
                  <c:v>2010</c:v>
                </c:pt>
                <c:pt idx="4">
                  <c:v>2011</c:v>
                </c:pt>
                <c:pt idx="5">
                  <c:v>2012</c:v>
                </c:pt>
                <c:pt idx="6">
                  <c:v>2013</c:v>
                </c:pt>
                <c:pt idx="7">
                  <c:v>2014</c:v>
                </c:pt>
                <c:pt idx="8">
                  <c:v>2015</c:v>
                </c:pt>
                <c:pt idx="9">
                  <c:v>2016</c:v>
                </c:pt>
                <c:pt idx="10">
                  <c:v>2017</c:v>
                </c:pt>
              </c:numCache>
            </c:numRef>
          </c:cat>
          <c:val>
            <c:numRef>
              <c:f>'Yrly case'!$F$4:$F$14</c:f>
              <c:numCache>
                <c:formatCode>General</c:formatCode>
                <c:ptCount val="11"/>
                <c:pt idx="0">
                  <c:v>35</c:v>
                </c:pt>
                <c:pt idx="1">
                  <c:v>26</c:v>
                </c:pt>
                <c:pt idx="2">
                  <c:v>27</c:v>
                </c:pt>
                <c:pt idx="3">
                  <c:v>32</c:v>
                </c:pt>
                <c:pt idx="4">
                  <c:v>45</c:v>
                </c:pt>
                <c:pt idx="5">
                  <c:v>32</c:v>
                </c:pt>
                <c:pt idx="6">
                  <c:v>51</c:v>
                </c:pt>
                <c:pt idx="7">
                  <c:v>58</c:v>
                </c:pt>
                <c:pt idx="8">
                  <c:v>59</c:v>
                </c:pt>
                <c:pt idx="9">
                  <c:v>53</c:v>
                </c:pt>
                <c:pt idx="10">
                  <c:v>25</c:v>
                </c:pt>
              </c:numCache>
            </c:numRef>
          </c:val>
          <c:extLst>
            <c:ext xmlns:c16="http://schemas.microsoft.com/office/drawing/2014/chart" uri="{C3380CC4-5D6E-409C-BE32-E72D297353CC}">
              <c16:uniqueId val="{00000005-ACBB-4091-8186-78FAA43358FE}"/>
            </c:ext>
          </c:extLst>
        </c:ser>
        <c:dLbls>
          <c:showLegendKey val="0"/>
          <c:showVal val="0"/>
          <c:showCatName val="0"/>
          <c:showSerName val="0"/>
          <c:showPercent val="0"/>
          <c:showBubbleSize val="0"/>
        </c:dLbls>
        <c:gapWidth val="150"/>
        <c:axId val="263606736"/>
        <c:axId val="263605560"/>
      </c:barChart>
      <c:catAx>
        <c:axId val="263606736"/>
        <c:scaling>
          <c:orientation val="minMax"/>
        </c:scaling>
        <c:delete val="0"/>
        <c:axPos val="b"/>
        <c:numFmt formatCode="General" sourceLinked="1"/>
        <c:majorTickMark val="out"/>
        <c:minorTickMark val="none"/>
        <c:tickLblPos val="nextTo"/>
        <c:txPr>
          <a:bodyPr/>
          <a:lstStyle/>
          <a:p>
            <a:pPr>
              <a:defRPr sz="800"/>
            </a:pPr>
            <a:endParaRPr lang="en-US"/>
          </a:p>
        </c:txPr>
        <c:crossAx val="263605560"/>
        <c:crosses val="autoZero"/>
        <c:auto val="1"/>
        <c:lblAlgn val="ctr"/>
        <c:lblOffset val="100"/>
        <c:noMultiLvlLbl val="0"/>
      </c:catAx>
      <c:valAx>
        <c:axId val="263605560"/>
        <c:scaling>
          <c:orientation val="minMax"/>
        </c:scaling>
        <c:delete val="0"/>
        <c:axPos val="l"/>
        <c:numFmt formatCode="General" sourceLinked="1"/>
        <c:majorTickMark val="out"/>
        <c:minorTickMark val="none"/>
        <c:tickLblPos val="nextTo"/>
        <c:txPr>
          <a:bodyPr/>
          <a:lstStyle/>
          <a:p>
            <a:pPr>
              <a:defRPr sz="800"/>
            </a:pPr>
            <a:endParaRPr lang="en-US"/>
          </a:p>
        </c:txPr>
        <c:crossAx val="263606736"/>
        <c:crosses val="autoZero"/>
        <c:crossBetween val="between"/>
        <c:majorUnit val="5"/>
      </c:valAx>
    </c:plotArea>
    <c:legend>
      <c:legendPos val="r"/>
      <c:layout>
        <c:manualLayout>
          <c:xMode val="edge"/>
          <c:yMode val="edge"/>
          <c:x val="5.1987240752474462E-2"/>
          <c:y val="2.9161780943919033E-3"/>
          <c:w val="0.73751846069177562"/>
          <c:h val="9.6342507181946702E-2"/>
        </c:manualLayout>
      </c:layout>
      <c:overlay val="0"/>
      <c:txPr>
        <a:bodyPr/>
        <a:lstStyle/>
        <a:p>
          <a:pPr>
            <a:defRPr sz="800"/>
          </a:pPr>
          <a:endParaRPr lang="en-US"/>
        </a:p>
      </c:txPr>
    </c:legend>
    <c:plotVisOnly val="1"/>
    <c:dispBlanksAs val="gap"/>
    <c:showDLblsOverMax val="0"/>
  </c:chart>
  <c:spPr>
    <a:ln>
      <a:solidFill>
        <a:sysClr val="windowText" lastClr="000000"/>
      </a:solidFill>
    </a:ln>
  </c:sp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32"/>
    </mc:Choice>
    <mc:Fallback>
      <c:style val="32"/>
    </mc:Fallback>
  </mc:AlternateContent>
  <c:chart>
    <c:title>
      <c:tx>
        <c:rich>
          <a:bodyPr/>
          <a:lstStyle/>
          <a:p>
            <a:pPr>
              <a:defRPr/>
            </a:pPr>
            <a:r>
              <a:rPr lang="en-US"/>
              <a:t>Mode of Diagnosis </a:t>
            </a:r>
          </a:p>
        </c:rich>
      </c:tx>
      <c:overlay val="0"/>
    </c:title>
    <c:autoTitleDeleted val="0"/>
    <c:plotArea>
      <c:layout/>
      <c:lineChart>
        <c:grouping val="standard"/>
        <c:varyColors val="0"/>
        <c:ser>
          <c:idx val="0"/>
          <c:order val="0"/>
          <c:tx>
            <c:strRef>
              <c:f>Sheet1!$B$2</c:f>
              <c:strCache>
                <c:ptCount val="1"/>
                <c:pt idx="0">
                  <c:v>105</c:v>
                </c:pt>
              </c:strCache>
            </c:strRef>
          </c:tx>
          <c:marker>
            <c:symbol val="diamond"/>
            <c:size val="7"/>
          </c:marker>
          <c:dLbls>
            <c:dLbl>
              <c:idx val="0"/>
              <c:layout>
                <c:manualLayout>
                  <c:x val="-3.5910128917125431E-2"/>
                  <c:y val="-9.166666666666724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590B-4EFB-884B-0B76FF5BA428}"/>
                </c:ext>
              </c:extLst>
            </c:dLbl>
            <c:dLbl>
              <c:idx val="1"/>
              <c:layout>
                <c:manualLayout>
                  <c:x val="-3.2397238303666982E-2"/>
                  <c:y val="-7.083333333333373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90B-4EFB-884B-0B76FF5BA428}"/>
                </c:ext>
              </c:extLst>
            </c:dLbl>
            <c:dLbl>
              <c:idx val="2"/>
              <c:layout>
                <c:manualLayout>
                  <c:x val="-3.9042807758327497E-2"/>
                  <c:y val="-7.500000000000001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590B-4EFB-884B-0B76FF5BA428}"/>
                </c:ext>
              </c:extLst>
            </c:dLbl>
            <c:dLbl>
              <c:idx val="3"/>
              <c:layout>
                <c:manualLayout>
                  <c:x val="-4.5688377212987706E-2"/>
                  <c:y val="-7.083333333333373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590B-4EFB-884B-0B76FF5BA428}"/>
                </c:ext>
              </c:extLst>
            </c:dLbl>
            <c:dLbl>
              <c:idx val="4"/>
              <c:layout>
                <c:manualLayout>
                  <c:x val="-4.7903567031207912E-2"/>
                  <c:y val="-8.750000000000000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590B-4EFB-884B-0B76FF5BA428}"/>
                </c:ext>
              </c:extLst>
            </c:dLbl>
            <c:dLbl>
              <c:idx val="5"/>
              <c:layout>
                <c:manualLayout>
                  <c:x val="-4.2503911030999923E-2"/>
                  <c:y val="0.1083333333333333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590B-4EFB-884B-0B76FF5BA428}"/>
                </c:ext>
              </c:extLst>
            </c:dLbl>
            <c:dLbl>
              <c:idx val="6"/>
              <c:layout>
                <c:manualLayout>
                  <c:x val="-5.1364670303880484E-2"/>
                  <c:y val="-7.916666666666691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590B-4EFB-884B-0B76FF5BA428}"/>
                </c:ext>
              </c:extLst>
            </c:dLbl>
            <c:spPr>
              <a:noFill/>
              <a:ln>
                <a:noFill/>
              </a:ln>
              <a:effectLst/>
            </c:spPr>
            <c:txPr>
              <a:bodyPr/>
              <a:lstStyle/>
              <a:p>
                <a:pPr>
                  <a:defRPr sz="1257"/>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Sheet1!$A$3:$A$8</c:f>
              <c:strCache>
                <c:ptCount val="6"/>
                <c:pt idx="0">
                  <c:v>ANC</c:v>
                </c:pt>
                <c:pt idx="1">
                  <c:v>Blood Donor Screening</c:v>
                </c:pt>
                <c:pt idx="2">
                  <c:v>Survey</c:v>
                </c:pt>
                <c:pt idx="3">
                  <c:v>Construction site screening</c:v>
                </c:pt>
                <c:pt idx="4">
                  <c:v>Contact Tracing</c:v>
                </c:pt>
                <c:pt idx="5">
                  <c:v>Voluntary Testing</c:v>
                </c:pt>
              </c:strCache>
            </c:strRef>
          </c:cat>
          <c:val>
            <c:numRef>
              <c:f>Sheet1!$B$3:$B$8</c:f>
              <c:numCache>
                <c:formatCode>General</c:formatCode>
                <c:ptCount val="6"/>
                <c:pt idx="0">
                  <c:v>49</c:v>
                </c:pt>
                <c:pt idx="1">
                  <c:v>33</c:v>
                </c:pt>
                <c:pt idx="2">
                  <c:v>42</c:v>
                </c:pt>
                <c:pt idx="3">
                  <c:v>24</c:v>
                </c:pt>
                <c:pt idx="4">
                  <c:v>155</c:v>
                </c:pt>
                <c:pt idx="5">
                  <c:v>107</c:v>
                </c:pt>
              </c:numCache>
            </c:numRef>
          </c:val>
          <c:smooth val="0"/>
          <c:extLst>
            <c:ext xmlns:c16="http://schemas.microsoft.com/office/drawing/2014/chart" uri="{C3380CC4-5D6E-409C-BE32-E72D297353CC}">
              <c16:uniqueId val="{00000007-590B-4EFB-884B-0B76FF5BA428}"/>
            </c:ext>
          </c:extLst>
        </c:ser>
        <c:dLbls>
          <c:showLegendKey val="0"/>
          <c:showVal val="1"/>
          <c:showCatName val="0"/>
          <c:showSerName val="0"/>
          <c:showPercent val="0"/>
          <c:showBubbleSize val="0"/>
        </c:dLbls>
        <c:marker val="1"/>
        <c:smooth val="0"/>
        <c:axId val="263606344"/>
        <c:axId val="304605672"/>
      </c:lineChart>
      <c:catAx>
        <c:axId val="263606344"/>
        <c:scaling>
          <c:orientation val="minMax"/>
        </c:scaling>
        <c:delete val="0"/>
        <c:axPos val="b"/>
        <c:numFmt formatCode="General" sourceLinked="1"/>
        <c:majorTickMark val="none"/>
        <c:minorTickMark val="none"/>
        <c:tickLblPos val="nextTo"/>
        <c:crossAx val="304605672"/>
        <c:crosses val="autoZero"/>
        <c:auto val="1"/>
        <c:lblAlgn val="ctr"/>
        <c:lblOffset val="100"/>
        <c:noMultiLvlLbl val="0"/>
      </c:catAx>
      <c:valAx>
        <c:axId val="304605672"/>
        <c:scaling>
          <c:orientation val="minMax"/>
        </c:scaling>
        <c:delete val="1"/>
        <c:axPos val="l"/>
        <c:numFmt formatCode="General" sourceLinked="1"/>
        <c:majorTickMark val="out"/>
        <c:minorTickMark val="none"/>
        <c:tickLblPos val="none"/>
        <c:crossAx val="263606344"/>
        <c:crosses val="autoZero"/>
        <c:crossBetween val="between"/>
      </c:valAx>
      <c:spPr>
        <a:noFill/>
        <a:ln w="19955">
          <a:noFill/>
        </a:ln>
      </c:spPr>
    </c:plotArea>
    <c:plotVisOnly val="1"/>
    <c:dispBlanksAs val="gap"/>
    <c:showDLblsOverMax val="0"/>
  </c:chart>
  <c:spPr>
    <a:solidFill>
      <a:schemeClr val="bg1"/>
    </a:solidFill>
    <a:ln w="9978" cap="flat" cmpd="sng" algn="ctr">
      <a:solidFill>
        <a:schemeClr val="accent5"/>
      </a:solidFill>
      <a:prstDash val="solid"/>
      <a:miter lim="800000"/>
    </a:ln>
    <a:effectLst/>
  </c:spPr>
  <c:txPr>
    <a:bodyPr/>
    <a:lstStyle/>
    <a:p>
      <a:pPr>
        <a:defRPr>
          <a:solidFill>
            <a:schemeClr val="dk1"/>
          </a:solidFill>
          <a:latin typeface="+mn-lt"/>
          <a:ea typeface="+mn-ea"/>
          <a:cs typeface="+mn-cs"/>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Amount (USD)</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05E3-419B-98A6-A702B9D55334}"/>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05E3-419B-98A6-A702B9D55334}"/>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05E3-419B-98A6-A702B9D55334}"/>
              </c:ext>
            </c:extLst>
          </c:dPt>
          <c:dLbls>
            <c:dLbl>
              <c:idx val="0"/>
              <c:tx>
                <c:rich>
                  <a:bodyPr rot="0" spcFirstLastPara="1" vertOverflow="ellipsis" vert="horz" wrap="square" lIns="38100" tIns="19050" rIns="38100" bIns="19050" anchor="ctr" anchorCtr="1">
                    <a:noAutofit/>
                  </a:bodyPr>
                  <a:lstStyle/>
                  <a:p>
                    <a:pPr>
                      <a:defRPr sz="1197" b="0" i="0" u="none" strike="noStrike" kern="1200" baseline="0">
                        <a:solidFill>
                          <a:schemeClr val="bg1"/>
                        </a:solidFill>
                        <a:latin typeface="+mn-lt"/>
                        <a:ea typeface="+mn-ea"/>
                        <a:cs typeface="+mn-cs"/>
                      </a:defRPr>
                    </a:pPr>
                    <a:r>
                      <a:rPr lang="en-US" baseline="0" dirty="0">
                        <a:solidFill>
                          <a:schemeClr val="bg1"/>
                        </a:solidFill>
                      </a:rPr>
                      <a:t>
</a:t>
                    </a:r>
                    <a:fld id="{B549F31C-1880-4107-8979-239B55781A27}" type="PERCENTAGE">
                      <a:rPr lang="en-US" sz="2800" baseline="0">
                        <a:solidFill>
                          <a:schemeClr val="bg1"/>
                        </a:solidFill>
                      </a:rPr>
                      <a:pPr>
                        <a:defRPr sz="1197" b="0" i="0" u="none" strike="noStrike" kern="1200" baseline="0">
                          <a:solidFill>
                            <a:schemeClr val="bg1"/>
                          </a:solidFill>
                          <a:latin typeface="+mn-lt"/>
                          <a:ea typeface="+mn-ea"/>
                          <a:cs typeface="+mn-cs"/>
                        </a:defRPr>
                      </a:pPr>
                      <a:t>[PERCENTAGE]</a:t>
                    </a:fld>
                    <a:endParaRPr lang="en-US" baseline="0" dirty="0">
                      <a:solidFill>
                        <a:schemeClr val="bg1"/>
                      </a:solidFill>
                    </a:endParaRPr>
                  </a:p>
                </c:rich>
              </c:tx>
              <c:spPr>
                <a:noFill/>
                <a:ln>
                  <a:noFill/>
                </a:ln>
                <a:effectLst/>
              </c:spPr>
              <c:dLblPos val="inEnd"/>
              <c:showLegendKey val="0"/>
              <c:showVal val="0"/>
              <c:showCatName val="1"/>
              <c:showSerName val="0"/>
              <c:showPercent val="1"/>
              <c:showBubbleSize val="0"/>
              <c:extLst>
                <c:ext xmlns:c15="http://schemas.microsoft.com/office/drawing/2012/chart" uri="{CE6537A1-D6FC-4f65-9D91-7224C49458BB}">
                  <c15:spPr xmlns:c15="http://schemas.microsoft.com/office/drawing/2012/chart">
                    <a:prstGeom prst="rect">
                      <a:avLst/>
                    </a:prstGeom>
                  </c15:spPr>
                  <c15:dlblFieldTable/>
                  <c15:showDataLabelsRange val="0"/>
                </c:ext>
                <c:ext xmlns:c16="http://schemas.microsoft.com/office/drawing/2014/chart" uri="{C3380CC4-5D6E-409C-BE32-E72D297353CC}">
                  <c16:uniqueId val="{00000001-05E3-419B-98A6-A702B9D55334}"/>
                </c:ext>
              </c:extLst>
            </c:dLbl>
            <c:dLbl>
              <c:idx val="1"/>
              <c:layout>
                <c:manualLayout>
                  <c:x val="0.14914962612782856"/>
                  <c:y val="-0.31280490965009788"/>
                </c:manualLayout>
              </c:layout>
              <c:tx>
                <c:rich>
                  <a:bodyPr/>
                  <a:lstStyle/>
                  <a:p>
                    <a:r>
                      <a:rPr lang="en-US" dirty="0"/>
                      <a:t>
</a:t>
                    </a:r>
                    <a:r>
                      <a:rPr lang="en-US" sz="2400" dirty="0"/>
                      <a:t>55%</a:t>
                    </a:r>
                    <a:endParaRPr lang="en-US" dirty="0"/>
                  </a:p>
                </c:rich>
              </c:tx>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05E3-419B-98A6-A702B9D55334}"/>
                </c:ext>
              </c:extLst>
            </c:dLbl>
            <c:dLbl>
              <c:idx val="2"/>
              <c:tx>
                <c:rich>
                  <a:bodyPr/>
                  <a:lstStyle/>
                  <a:p>
                    <a:r>
                      <a:rPr lang="en-US" baseline="0" dirty="0"/>
                      <a:t>
</a:t>
                    </a:r>
                    <a:fld id="{890381C7-B245-4267-AFA2-BF47B19901BE}" type="PERCENTAGE">
                      <a:rPr lang="en-US" sz="2000" baseline="0"/>
                      <a:pPr/>
                      <a:t>[PERCENTAGE]</a:t>
                    </a:fld>
                    <a:endParaRPr lang="en-US" baseline="0" dirty="0"/>
                  </a:p>
                </c:rich>
              </c:tx>
              <c:dLblPos val="inEnd"/>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05E3-419B-98A6-A702B9D55334}"/>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in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Prevention-HTC</c:v>
                </c:pt>
                <c:pt idx="1">
                  <c:v>CST</c:v>
                </c:pt>
                <c:pt idx="2">
                  <c:v>PMTCT</c:v>
                </c:pt>
              </c:strCache>
            </c:strRef>
          </c:cat>
          <c:val>
            <c:numRef>
              <c:f>Sheet1!$B$2:$B$4</c:f>
              <c:numCache>
                <c:formatCode>0.000</c:formatCode>
                <c:ptCount val="3"/>
                <c:pt idx="0">
                  <c:v>0.27406173547761109</c:v>
                </c:pt>
                <c:pt idx="1">
                  <c:v>0.75056672452238893</c:v>
                </c:pt>
                <c:pt idx="2">
                  <c:v>5.7274539999999999E-2</c:v>
                </c:pt>
              </c:numCache>
            </c:numRef>
          </c:val>
          <c:extLst>
            <c:ext xmlns:c16="http://schemas.microsoft.com/office/drawing/2014/chart" uri="{C3380CC4-5D6E-409C-BE32-E72D297353CC}">
              <c16:uniqueId val="{00000006-05E3-419B-98A6-A702B9D55334}"/>
            </c:ext>
          </c:extLst>
        </c:ser>
        <c:dLbls>
          <c:showLegendKey val="0"/>
          <c:showVal val="0"/>
          <c:showCatName val="1"/>
          <c:showSerName val="0"/>
          <c:showPercent val="1"/>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legend>
    <c:plotVisOnly val="1"/>
    <c:dispBlanksAs val="zero"/>
    <c:showDLblsOverMax val="0"/>
  </c:chart>
  <c:spPr>
    <a:noFill/>
    <a:ln>
      <a:noFill/>
    </a:ln>
    <a:effectLst/>
  </c:spPr>
  <c:txPr>
    <a:bodyPr/>
    <a:lstStyle/>
    <a:p>
      <a:pPr>
        <a:defRPr/>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A814C4EC-AD5E-4071-A627-8FD8FA0EB76B}" type="datetimeFigureOut">
              <a:rPr lang="en-US" smtClean="0"/>
              <a:pPr/>
              <a:t>8/23/2017</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C4BDA642-15EE-49FE-8825-673CC3C48BCB}" type="slidenum">
              <a:rPr lang="en-US" smtClean="0"/>
              <a:pPr/>
              <a:t>‹#›</a:t>
            </a:fld>
            <a:endParaRPr lang="en-US"/>
          </a:p>
        </p:txBody>
      </p:sp>
    </p:spTree>
    <p:extLst>
      <p:ext uri="{BB962C8B-B14F-4D97-AF65-F5344CB8AC3E}">
        <p14:creationId xmlns:p14="http://schemas.microsoft.com/office/powerpoint/2010/main" val="27569678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C9392252-0C6B-4124-A088-7E7B811C86D6}" type="datetimeFigureOut">
              <a:rPr lang="en-US" smtClean="0"/>
              <a:pPr/>
              <a:t>8/23/2017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9AB22A1F-31EC-46D4-9D0A-886F3E218AD4}" type="slidenum">
              <a:rPr lang="en-US" smtClean="0"/>
              <a:pPr/>
              <a:t>‹#›</a:t>
            </a:fld>
            <a:endParaRPr lang="en-US"/>
          </a:p>
        </p:txBody>
      </p:sp>
    </p:spTree>
    <p:extLst>
      <p:ext uri="{BB962C8B-B14F-4D97-AF65-F5344CB8AC3E}">
        <p14:creationId xmlns:p14="http://schemas.microsoft.com/office/powerpoint/2010/main" val="16226390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1774">
              <a:defRPr/>
            </a:pPr>
            <a:r>
              <a:rPr lang="en-US" dirty="0"/>
              <a:t>Today, Bhutan is one of the few countries in South Asia that continues to experience a low adult (15-49 years) HIV prevalence, which is estimated to be under 0.1 per cent (&lt;0.1-0.4%).  As of July 2017 the total cumulative number of HIV cases stands at 548 (284 male and 264 Female) (National Program Report, 2017). Over the past ten years there has been a steady increase in case detections due to scale up of outreach for testing services through the donor support in particular the Global Fund. </a:t>
            </a:r>
            <a:endParaRPr lang="en-US" b="1" dirty="0"/>
          </a:p>
          <a:p>
            <a:endParaRPr lang="en-US" dirty="0"/>
          </a:p>
        </p:txBody>
      </p:sp>
      <p:sp>
        <p:nvSpPr>
          <p:cNvPr id="4" name="Slide Number Placeholder 3"/>
          <p:cNvSpPr>
            <a:spLocks noGrp="1"/>
          </p:cNvSpPr>
          <p:nvPr>
            <p:ph type="sldNum" sz="quarter" idx="10"/>
          </p:nvPr>
        </p:nvSpPr>
        <p:spPr/>
        <p:txBody>
          <a:bodyPr/>
          <a:lstStyle/>
          <a:p>
            <a:fld id="{9AB22A1F-31EC-46D4-9D0A-886F3E218AD4}" type="slidenum">
              <a:rPr lang="en-US" smtClean="0"/>
              <a:pPr/>
              <a:t>7</a:t>
            </a:fld>
            <a:endParaRPr lang="en-US"/>
          </a:p>
        </p:txBody>
      </p:sp>
    </p:spTree>
    <p:extLst>
      <p:ext uri="{BB962C8B-B14F-4D97-AF65-F5344CB8AC3E}">
        <p14:creationId xmlns:p14="http://schemas.microsoft.com/office/powerpoint/2010/main" val="9301483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baseline="0" dirty="0"/>
              <a:t>How is HIV infected in Bhutan? Majority, about 92% of the reported cases have acquired the HIV infection through the heterosexual followed by MTCT (6%) and rest through blood transfusion and IDUs. The several behavioral studies among the Bhutanese population also showed high multiples sexual practices and low condom use including the emergence of transactional sex in the booming entertainment centers in urban areas. Therefore, this proposal will gear towards enhancing the HIV prevention services including the development of targeted BCC materials, outreach activities with comprehensive package of services including the mobile HTC services.   </a:t>
            </a:r>
          </a:p>
          <a:p>
            <a:pPr algn="just"/>
            <a:r>
              <a:rPr lang="en-US" baseline="0" dirty="0"/>
              <a:t> </a:t>
            </a:r>
          </a:p>
          <a:p>
            <a:pPr algn="just"/>
            <a:r>
              <a:rPr lang="en-US" baseline="0" dirty="0"/>
              <a:t>In terms of case finding, majority (155) of the reported cases are detected through contact tracing and VCT followed by ANC and onsite screenings. Therefore, this proposal will try to strengthen the VCT coverage and contact tracing mechanisms through competency building of HISC and outreach workers in counseling and development of guidelines and SoPS . In addition to the routine medical screening for HIV (donated blood and blood products) now under this proposal all patients undergoing surgical procedure will also be screened for HIV once the protocol is put in place. </a:t>
            </a:r>
          </a:p>
          <a:p>
            <a:r>
              <a:rPr lang="en-US" baseline="0" dirty="0"/>
              <a:t> </a:t>
            </a:r>
          </a:p>
          <a:p>
            <a:r>
              <a:rPr lang="en-US" baseline="0" dirty="0"/>
              <a:t> </a:t>
            </a:r>
          </a:p>
          <a:p>
            <a:endParaRPr lang="en-US" baseline="0" dirty="0"/>
          </a:p>
          <a:p>
            <a:r>
              <a:rPr lang="en-US" baseline="0" dirty="0"/>
              <a:t>  </a:t>
            </a:r>
            <a:endParaRPr lang="en-US" dirty="0"/>
          </a:p>
        </p:txBody>
      </p:sp>
      <p:sp>
        <p:nvSpPr>
          <p:cNvPr id="4" name="Slide Number Placeholder 3"/>
          <p:cNvSpPr>
            <a:spLocks noGrp="1"/>
          </p:cNvSpPr>
          <p:nvPr>
            <p:ph type="sldNum" sz="quarter" idx="10"/>
          </p:nvPr>
        </p:nvSpPr>
        <p:spPr/>
        <p:txBody>
          <a:bodyPr/>
          <a:lstStyle/>
          <a:p>
            <a:fld id="{835C5036-A173-4618-B674-7EC2206F6D23}" type="slidenum">
              <a:rPr lang="en-US" smtClean="0"/>
              <a:pPr/>
              <a:t>8</a:t>
            </a:fld>
            <a:endParaRPr lang="en-US"/>
          </a:p>
        </p:txBody>
      </p:sp>
    </p:spTree>
    <p:extLst>
      <p:ext uri="{BB962C8B-B14F-4D97-AF65-F5344CB8AC3E}">
        <p14:creationId xmlns:p14="http://schemas.microsoft.com/office/powerpoint/2010/main" val="21981375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just"/>
            <a:r>
              <a:rPr lang="en-US" dirty="0"/>
              <a:t>Of the total 548, there are 416 PLHIV of which 314 (75%)  are currently on ART. One major achievement from the past investment has been in enrolling PLHIV on the treatment, care and support program in collaboration with positive networks and implementing partners. Access to testing services has also improve significantly. Under this proposal the program will introduce the viral</a:t>
            </a:r>
            <a:r>
              <a:rPr lang="en-US" baseline="0" dirty="0"/>
              <a:t> load testing within the country to effectively monitor the treatment adherence to overcome the drug resistance.  </a:t>
            </a:r>
            <a:endParaRPr lang="en-US" dirty="0"/>
          </a:p>
          <a:p>
            <a:endParaRPr lang="en-US" dirty="0"/>
          </a:p>
        </p:txBody>
      </p:sp>
      <p:sp>
        <p:nvSpPr>
          <p:cNvPr id="4" name="Slide Number Placeholder 3"/>
          <p:cNvSpPr>
            <a:spLocks noGrp="1"/>
          </p:cNvSpPr>
          <p:nvPr>
            <p:ph type="sldNum" sz="quarter" idx="10"/>
          </p:nvPr>
        </p:nvSpPr>
        <p:spPr/>
        <p:txBody>
          <a:bodyPr/>
          <a:lstStyle/>
          <a:p>
            <a:fld id="{9AB22A1F-31EC-46D4-9D0A-886F3E218AD4}" type="slidenum">
              <a:rPr lang="en-US" smtClean="0"/>
              <a:pPr/>
              <a:t>9</a:t>
            </a:fld>
            <a:endParaRPr lang="en-US"/>
          </a:p>
        </p:txBody>
      </p:sp>
    </p:spTree>
    <p:extLst>
      <p:ext uri="{BB962C8B-B14F-4D97-AF65-F5344CB8AC3E}">
        <p14:creationId xmlns:p14="http://schemas.microsoft.com/office/powerpoint/2010/main" val="25969076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Global Fund Strategy 2017-2022 for scaling up universal access to prevention and treatment and the WHO’s new treatment guidelines. </a:t>
            </a:r>
          </a:p>
        </p:txBody>
      </p:sp>
      <p:sp>
        <p:nvSpPr>
          <p:cNvPr id="4" name="Slide Number Placeholder 3"/>
          <p:cNvSpPr>
            <a:spLocks noGrp="1"/>
          </p:cNvSpPr>
          <p:nvPr>
            <p:ph type="sldNum" sz="quarter" idx="10"/>
          </p:nvPr>
        </p:nvSpPr>
        <p:spPr/>
        <p:txBody>
          <a:bodyPr/>
          <a:lstStyle/>
          <a:p>
            <a:fld id="{9AB22A1F-31EC-46D4-9D0A-886F3E218AD4}" type="slidenum">
              <a:rPr lang="en-US" smtClean="0"/>
              <a:pPr/>
              <a:t>10</a:t>
            </a:fld>
            <a:endParaRPr lang="en-US"/>
          </a:p>
        </p:txBody>
      </p:sp>
    </p:spTree>
    <p:extLst>
      <p:ext uri="{BB962C8B-B14F-4D97-AF65-F5344CB8AC3E}">
        <p14:creationId xmlns:p14="http://schemas.microsoft.com/office/powerpoint/2010/main" val="17059061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a:t>
            </a:r>
            <a:r>
              <a:rPr lang="en-US" baseline="0" dirty="0"/>
              <a:t> government has already started pumping in the matching fund to the existing Global Fund support of 15% above allocation under this funding request. </a:t>
            </a:r>
          </a:p>
          <a:p>
            <a:r>
              <a:rPr lang="en-US" baseline="0" dirty="0"/>
              <a:t>VCT/PITC services are well integrated in the MCH services in all BHUs and Hospitals. ARV drugs are listed in government EDL list indicating the RGoB support after the expiration of the global fund support.  The other initiative is that MoH is strongly advocating for increase of 5% share of total GDP to health from current 3%. All these initiatives are geared towards ensuring the universal health coverage. </a:t>
            </a:r>
          </a:p>
          <a:p>
            <a:endParaRPr lang="en-US" dirty="0"/>
          </a:p>
        </p:txBody>
      </p:sp>
      <p:sp>
        <p:nvSpPr>
          <p:cNvPr id="4" name="Slide Number Placeholder 3"/>
          <p:cNvSpPr>
            <a:spLocks noGrp="1"/>
          </p:cNvSpPr>
          <p:nvPr>
            <p:ph type="sldNum" sz="quarter" idx="10"/>
          </p:nvPr>
        </p:nvSpPr>
        <p:spPr/>
        <p:txBody>
          <a:bodyPr/>
          <a:lstStyle/>
          <a:p>
            <a:fld id="{9AB22A1F-31EC-46D4-9D0A-886F3E218AD4}" type="slidenum">
              <a:rPr lang="en-US" smtClean="0"/>
              <a:pPr/>
              <a:t>15</a:t>
            </a:fld>
            <a:endParaRPr lang="en-US"/>
          </a:p>
        </p:txBody>
      </p:sp>
    </p:spTree>
    <p:extLst>
      <p:ext uri="{BB962C8B-B14F-4D97-AF65-F5344CB8AC3E}">
        <p14:creationId xmlns:p14="http://schemas.microsoft.com/office/powerpoint/2010/main" val="11211042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A2E1BFA-3F9B-4606-B39E-A90243329B1A}" type="datetimeFigureOut">
              <a:rPr lang="en-US" smtClean="0"/>
              <a:pPr/>
              <a:t>8/23/2017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D21756-34F5-439D-9EEF-57AF827B0A2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2E1BFA-3F9B-4606-B39E-A90243329B1A}" type="datetimeFigureOut">
              <a:rPr lang="en-US" smtClean="0"/>
              <a:pPr/>
              <a:t>8/23/2017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D21756-34F5-439D-9EEF-57AF827B0A2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2E1BFA-3F9B-4606-B39E-A90243329B1A}" type="datetimeFigureOut">
              <a:rPr lang="en-US" smtClean="0"/>
              <a:pPr/>
              <a:t>8/23/2017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D21756-34F5-439D-9EEF-57AF827B0A2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A2E1BFA-3F9B-4606-B39E-A90243329B1A}" type="datetimeFigureOut">
              <a:rPr lang="en-US" smtClean="0"/>
              <a:pPr/>
              <a:t>8/23/2017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D21756-34F5-439D-9EEF-57AF827B0A2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A2E1BFA-3F9B-4606-B39E-A90243329B1A}" type="datetimeFigureOut">
              <a:rPr lang="en-US" smtClean="0"/>
              <a:pPr/>
              <a:t>8/23/2017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D21756-34F5-439D-9EEF-57AF827B0A2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A2E1BFA-3F9B-4606-B39E-A90243329B1A}" type="datetimeFigureOut">
              <a:rPr lang="en-US" smtClean="0"/>
              <a:pPr/>
              <a:t>8/23/2017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D21756-34F5-439D-9EEF-57AF827B0A2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A2E1BFA-3F9B-4606-B39E-A90243329B1A}" type="datetimeFigureOut">
              <a:rPr lang="en-US" smtClean="0"/>
              <a:pPr/>
              <a:t>8/23/2017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D21756-34F5-439D-9EEF-57AF827B0A2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A2E1BFA-3F9B-4606-B39E-A90243329B1A}" type="datetimeFigureOut">
              <a:rPr lang="en-US" smtClean="0"/>
              <a:pPr/>
              <a:t>8/23/2017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D21756-34F5-439D-9EEF-57AF827B0A2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2E1BFA-3F9B-4606-B39E-A90243329B1A}" type="datetimeFigureOut">
              <a:rPr lang="en-US" smtClean="0"/>
              <a:pPr/>
              <a:t>8/23/2017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D21756-34F5-439D-9EEF-57AF827B0A2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A2E1BFA-3F9B-4606-B39E-A90243329B1A}" type="datetimeFigureOut">
              <a:rPr lang="en-US" smtClean="0"/>
              <a:pPr/>
              <a:t>8/23/2017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D21756-34F5-439D-9EEF-57AF827B0A2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A2E1BFA-3F9B-4606-B39E-A90243329B1A}" type="datetimeFigureOut">
              <a:rPr lang="en-US" smtClean="0"/>
              <a:pPr/>
              <a:t>8/23/2017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D21756-34F5-439D-9EEF-57AF827B0A2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2E1BFA-3F9B-4606-B39E-A90243329B1A}" type="datetimeFigureOut">
              <a:rPr lang="en-US" smtClean="0"/>
              <a:pPr/>
              <a:t>8/23/2017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D21756-34F5-439D-9EEF-57AF827B0A2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Tailored Review Material Change-GF-Proposal </a:t>
            </a:r>
          </a:p>
        </p:txBody>
      </p:sp>
      <p:sp>
        <p:nvSpPr>
          <p:cNvPr id="3" name="Subtitle 2"/>
          <p:cNvSpPr>
            <a:spLocks noGrp="1"/>
          </p:cNvSpPr>
          <p:nvPr>
            <p:ph type="subTitle" idx="1"/>
          </p:nvPr>
        </p:nvSpPr>
        <p:spPr/>
        <p:txBody>
          <a:bodyPr>
            <a:normAutofit fontScale="92500"/>
          </a:bodyPr>
          <a:lstStyle/>
          <a:p>
            <a:r>
              <a:rPr lang="en-US" sz="2800" b="1" dirty="0"/>
              <a:t>Lekey </a:t>
            </a:r>
            <a:r>
              <a:rPr lang="en-US" sz="2800" b="1" dirty="0" err="1"/>
              <a:t>Khandu</a:t>
            </a:r>
            <a:r>
              <a:rPr lang="en-US" sz="2800" b="1" dirty="0"/>
              <a:t> </a:t>
            </a:r>
          </a:p>
          <a:p>
            <a:r>
              <a:rPr lang="en-US" sz="2800" b="1" dirty="0"/>
              <a:t>Program Officer </a:t>
            </a:r>
          </a:p>
          <a:p>
            <a:r>
              <a:rPr lang="en-US" sz="2800" b="1" dirty="0"/>
              <a:t>National HIV, AIDS &amp; STIs Control Program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fontScale="90000"/>
          </a:bodyPr>
          <a:lstStyle/>
          <a:p>
            <a:pPr algn="l"/>
            <a:r>
              <a:rPr lang="en-US" sz="3600" b="1" dirty="0"/>
              <a:t>International, Regional and National Policies and Commitments;</a:t>
            </a:r>
            <a:endParaRPr lang="en-US" sz="3600" dirty="0"/>
          </a:p>
        </p:txBody>
      </p:sp>
      <p:sp>
        <p:nvSpPr>
          <p:cNvPr id="3" name="Content Placeholder 2"/>
          <p:cNvSpPr>
            <a:spLocks noGrp="1"/>
          </p:cNvSpPr>
          <p:nvPr>
            <p:ph idx="1"/>
          </p:nvPr>
        </p:nvSpPr>
        <p:spPr>
          <a:xfrm>
            <a:off x="457200" y="1447800"/>
            <a:ext cx="8229600" cy="4678363"/>
          </a:xfrm>
          <a:solidFill>
            <a:schemeClr val="bg1"/>
          </a:solidFill>
          <a:ln>
            <a:solidFill>
              <a:schemeClr val="tx1"/>
            </a:solidFill>
          </a:ln>
        </p:spPr>
        <p:txBody>
          <a:bodyPr>
            <a:normAutofit/>
          </a:bodyPr>
          <a:lstStyle/>
          <a:p>
            <a:pPr algn="just"/>
            <a:r>
              <a:rPr lang="en-GB" dirty="0"/>
              <a:t>Revised NSP-III (2017-2023)</a:t>
            </a:r>
          </a:p>
          <a:p>
            <a:pPr algn="just"/>
            <a:r>
              <a:rPr lang="en-US" sz="2800" dirty="0"/>
              <a:t>Revised National HIV, AIDS &amp; STIs Treatment guidelines.  </a:t>
            </a:r>
          </a:p>
          <a:p>
            <a:pPr algn="just"/>
            <a:r>
              <a:rPr lang="en-US" sz="2800" dirty="0"/>
              <a:t>Sustainable Development Goals (SDG) of 2015.</a:t>
            </a:r>
          </a:p>
          <a:p>
            <a:pPr algn="just"/>
            <a:r>
              <a:rPr lang="en-US" sz="2800" dirty="0"/>
              <a:t>Political Declaration on Fast-Tracking the AIDS response of 2016. </a:t>
            </a:r>
          </a:p>
          <a:p>
            <a:pPr algn="just"/>
            <a:r>
              <a:rPr lang="en-US" sz="2800" dirty="0"/>
              <a:t>Global Fund Strategy 2017-2022.</a:t>
            </a:r>
          </a:p>
          <a:p>
            <a:pPr algn="just"/>
            <a:r>
              <a:rPr lang="en-US" sz="2800" dirty="0"/>
              <a:t>WHO Health Sector Strategy on HIV/AIDS (2016-2021)</a:t>
            </a:r>
          </a:p>
          <a:p>
            <a:pPr algn="just">
              <a:buFont typeface="Wingdings" pitchFamily="2" charset="2"/>
              <a:buChar char="Ø"/>
            </a:pPr>
            <a:endParaRPr lang="en-US" dirty="0"/>
          </a:p>
          <a:p>
            <a:pPr algn="just"/>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44562"/>
          </a:xfrm>
        </p:spPr>
        <p:txBody>
          <a:bodyPr/>
          <a:lstStyle/>
          <a:p>
            <a:r>
              <a:rPr lang="en-US" dirty="0"/>
              <a:t>Prioritized Module </a:t>
            </a:r>
          </a:p>
        </p:txBody>
      </p:sp>
      <p:sp>
        <p:nvSpPr>
          <p:cNvPr id="3" name="Content Placeholder 2"/>
          <p:cNvSpPr>
            <a:spLocks noGrp="1"/>
          </p:cNvSpPr>
          <p:nvPr>
            <p:ph idx="1"/>
          </p:nvPr>
        </p:nvSpPr>
        <p:spPr>
          <a:xfrm>
            <a:off x="457200" y="1096962"/>
            <a:ext cx="8229600" cy="5029201"/>
          </a:xfrm>
          <a:solidFill>
            <a:schemeClr val="bg1"/>
          </a:solidFill>
          <a:ln>
            <a:solidFill>
              <a:schemeClr val="tx1"/>
            </a:solidFill>
          </a:ln>
        </p:spPr>
        <p:txBody>
          <a:bodyPr>
            <a:normAutofit fontScale="85000" lnSpcReduction="20000"/>
          </a:bodyPr>
          <a:lstStyle/>
          <a:p>
            <a:pPr marL="0" indent="0">
              <a:buNone/>
            </a:pPr>
            <a:r>
              <a:rPr lang="en-US" sz="3800" b="1" dirty="0"/>
              <a:t>Prevention-HIV Testing Services</a:t>
            </a:r>
          </a:p>
          <a:p>
            <a:pPr>
              <a:buFont typeface="Wingdings" pitchFamily="2" charset="2"/>
              <a:buChar char="Ø"/>
            </a:pPr>
            <a:r>
              <a:rPr lang="en-US" dirty="0"/>
              <a:t>Scale up of testing package (HIV, Syphilis and Hepatitis) screening for all pregnant mothers. </a:t>
            </a:r>
          </a:p>
          <a:p>
            <a:pPr>
              <a:buFont typeface="Wingdings" pitchFamily="2" charset="2"/>
              <a:buChar char="Ø"/>
            </a:pPr>
            <a:r>
              <a:rPr lang="en-US" dirty="0"/>
              <a:t>EID guidelines will be developed and implemented for all children born to positive mothers.  </a:t>
            </a:r>
          </a:p>
          <a:p>
            <a:pPr>
              <a:buFont typeface="Wingdings" pitchFamily="2" charset="2"/>
              <a:buChar char="Ø"/>
            </a:pPr>
            <a:r>
              <a:rPr lang="en-US" dirty="0"/>
              <a:t>Targeted community assisted testing for key population through outreach and in reach. </a:t>
            </a:r>
          </a:p>
          <a:p>
            <a:pPr>
              <a:buFont typeface="Wingdings" pitchFamily="2" charset="2"/>
              <a:buChar char="Ø"/>
            </a:pPr>
            <a:r>
              <a:rPr lang="en-US" dirty="0"/>
              <a:t>Mobile testing and health camp for vulnerable population .</a:t>
            </a:r>
          </a:p>
          <a:p>
            <a:pPr>
              <a:buFont typeface="Wingdings" pitchFamily="2" charset="2"/>
              <a:buChar char="Ø"/>
            </a:pPr>
            <a:r>
              <a:rPr lang="en-US" dirty="0"/>
              <a:t>Roll out of PITC </a:t>
            </a:r>
            <a:r>
              <a:rPr lang="en-GB" dirty="0"/>
              <a:t>in STI and TB clinics.</a:t>
            </a:r>
          </a:p>
          <a:p>
            <a:pPr>
              <a:buFont typeface="Wingdings" pitchFamily="2" charset="2"/>
              <a:buChar char="Ø"/>
            </a:pPr>
            <a:r>
              <a:rPr lang="en-GB" dirty="0"/>
              <a:t>Strengthening of VCT coverage and contact tracing mechanisms.</a:t>
            </a:r>
          </a:p>
          <a:p>
            <a:pPr>
              <a:buFont typeface="Wingdings" panose="05000000000000000000" pitchFamily="2" charset="2"/>
              <a:buChar char="ü"/>
            </a:pPr>
            <a:endParaRPr lang="en-US" dirty="0"/>
          </a:p>
          <a:p>
            <a:pPr marL="0" indent="0">
              <a:buNone/>
            </a:pPr>
            <a:endParaRPr lang="en-US" dirty="0"/>
          </a:p>
          <a:p>
            <a:endParaRPr lang="en-US" dirty="0"/>
          </a:p>
        </p:txBody>
      </p:sp>
    </p:spTree>
    <p:extLst>
      <p:ext uri="{BB962C8B-B14F-4D97-AF65-F5344CB8AC3E}">
        <p14:creationId xmlns:p14="http://schemas.microsoft.com/office/powerpoint/2010/main" val="1279096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a:t>Prioritized module </a:t>
            </a:r>
          </a:p>
        </p:txBody>
      </p:sp>
      <p:sp>
        <p:nvSpPr>
          <p:cNvPr id="3" name="Content Placeholder 2"/>
          <p:cNvSpPr>
            <a:spLocks noGrp="1"/>
          </p:cNvSpPr>
          <p:nvPr>
            <p:ph idx="1"/>
          </p:nvPr>
        </p:nvSpPr>
        <p:spPr>
          <a:xfrm>
            <a:off x="457200" y="1143000"/>
            <a:ext cx="8229600" cy="4983163"/>
          </a:xfrm>
          <a:solidFill>
            <a:schemeClr val="bg1"/>
          </a:solidFill>
          <a:ln>
            <a:solidFill>
              <a:schemeClr val="tx1"/>
            </a:solidFill>
          </a:ln>
        </p:spPr>
        <p:txBody>
          <a:bodyPr/>
          <a:lstStyle/>
          <a:p>
            <a:pPr marL="0" indent="0">
              <a:buNone/>
            </a:pPr>
            <a:r>
              <a:rPr lang="en-US" b="1" dirty="0"/>
              <a:t>Care, Support and Treatment </a:t>
            </a:r>
          </a:p>
          <a:p>
            <a:pPr>
              <a:buFont typeface="Wingdings" panose="05000000000000000000" pitchFamily="2" charset="2"/>
              <a:buChar char="ü"/>
            </a:pPr>
            <a:r>
              <a:rPr lang="en-US" sz="2800" dirty="0"/>
              <a:t>Treating all PLHIV </a:t>
            </a:r>
          </a:p>
          <a:p>
            <a:pPr>
              <a:buFont typeface="Wingdings" panose="05000000000000000000" pitchFamily="2" charset="2"/>
              <a:buChar char="ü"/>
            </a:pPr>
            <a:r>
              <a:rPr lang="en-US" sz="2800" dirty="0"/>
              <a:t>Introduction of viral load testing </a:t>
            </a:r>
          </a:p>
          <a:p>
            <a:pPr>
              <a:buFont typeface="Wingdings" panose="05000000000000000000" pitchFamily="2" charset="2"/>
              <a:buChar char="ü"/>
            </a:pPr>
            <a:r>
              <a:rPr lang="en-US" sz="2800" dirty="0"/>
              <a:t>Strengthening the CD4 services  </a:t>
            </a:r>
          </a:p>
          <a:p>
            <a:pPr>
              <a:buFont typeface="Wingdings" panose="05000000000000000000" pitchFamily="2" charset="2"/>
              <a:buChar char="ü"/>
            </a:pPr>
            <a:r>
              <a:rPr lang="en-US" sz="2800" dirty="0"/>
              <a:t>Capacity building of health workers on HIV management and drug adherence. </a:t>
            </a:r>
          </a:p>
          <a:p>
            <a:pPr marL="0" indent="0">
              <a:buNone/>
            </a:pPr>
            <a:r>
              <a:rPr lang="en-US" b="1" dirty="0"/>
              <a:t>PMTCT</a:t>
            </a:r>
          </a:p>
          <a:p>
            <a:pPr>
              <a:buFont typeface="Wingdings" panose="05000000000000000000" pitchFamily="2" charset="2"/>
              <a:buChar char="ü"/>
            </a:pPr>
            <a:r>
              <a:rPr lang="en-US" sz="2800" dirty="0"/>
              <a:t>Comprehensive HIV services (HIV, Syphilis and Hepatitis). </a:t>
            </a:r>
          </a:p>
        </p:txBody>
      </p:sp>
    </p:spTree>
    <p:extLst>
      <p:ext uri="{BB962C8B-B14F-4D97-AF65-F5344CB8AC3E}">
        <p14:creationId xmlns:p14="http://schemas.microsoft.com/office/powerpoint/2010/main" val="3682407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additive="base">
                                        <p:cTn id="3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Autofit/>
          </a:bodyPr>
          <a:lstStyle/>
          <a:p>
            <a:pPr algn="l"/>
            <a:r>
              <a:rPr lang="en-US" sz="3200" b="1" dirty="0"/>
              <a:t>C</a:t>
            </a:r>
            <a:r>
              <a:rPr lang="en-US" sz="3200" b="1" i="1" dirty="0"/>
              <a:t>hanges related to key and vulnerable populations and human rights</a:t>
            </a:r>
            <a:r>
              <a:rPr lang="en-US" sz="3200" dirty="0"/>
              <a:t> </a:t>
            </a:r>
            <a:r>
              <a:rPr lang="en-US" sz="3200" b="1" i="1" dirty="0"/>
              <a:t>and gender</a:t>
            </a:r>
            <a:endParaRPr lang="en-US" sz="3200" b="1" dirty="0"/>
          </a:p>
        </p:txBody>
      </p:sp>
      <p:sp>
        <p:nvSpPr>
          <p:cNvPr id="3" name="Content Placeholder 2"/>
          <p:cNvSpPr>
            <a:spLocks noGrp="1"/>
          </p:cNvSpPr>
          <p:nvPr>
            <p:ph idx="1"/>
          </p:nvPr>
        </p:nvSpPr>
        <p:spPr>
          <a:xfrm>
            <a:off x="457200" y="1447800"/>
            <a:ext cx="8229600" cy="4678363"/>
          </a:xfrm>
          <a:solidFill>
            <a:schemeClr val="bg1"/>
          </a:solidFill>
          <a:ln>
            <a:solidFill>
              <a:schemeClr val="tx1"/>
            </a:solidFill>
          </a:ln>
        </p:spPr>
        <p:txBody>
          <a:bodyPr>
            <a:normAutofit fontScale="85000" lnSpcReduction="10000"/>
          </a:bodyPr>
          <a:lstStyle/>
          <a:p>
            <a:pPr>
              <a:buNone/>
            </a:pPr>
            <a:r>
              <a:rPr lang="en-US" b="1" dirty="0">
                <a:solidFill>
                  <a:schemeClr val="accent6">
                    <a:lumMod val="50000"/>
                  </a:schemeClr>
                </a:solidFill>
              </a:rPr>
              <a:t>The targeted population under NFM will continue; </a:t>
            </a:r>
          </a:p>
          <a:p>
            <a:pPr>
              <a:buFont typeface="Wingdings" pitchFamily="2" charset="2"/>
              <a:buChar char="Ø"/>
            </a:pPr>
            <a:r>
              <a:rPr lang="en-US" dirty="0"/>
              <a:t>High risk women </a:t>
            </a:r>
          </a:p>
          <a:p>
            <a:pPr>
              <a:buFont typeface="Wingdings" pitchFamily="2" charset="2"/>
              <a:buChar char="Ø"/>
            </a:pPr>
            <a:r>
              <a:rPr lang="en-US" dirty="0"/>
              <a:t>Mobile and migrants population </a:t>
            </a:r>
          </a:p>
          <a:p>
            <a:pPr>
              <a:buFont typeface="Wingdings" pitchFamily="2" charset="2"/>
              <a:buChar char="Ø"/>
            </a:pPr>
            <a:r>
              <a:rPr lang="en-US" dirty="0"/>
              <a:t>Adolescents &amp; Youths </a:t>
            </a:r>
          </a:p>
          <a:p>
            <a:pPr>
              <a:buFont typeface="Wingdings" pitchFamily="2" charset="2"/>
              <a:buChar char="Ø"/>
            </a:pPr>
            <a:r>
              <a:rPr lang="en-US" dirty="0"/>
              <a:t>General Population </a:t>
            </a:r>
          </a:p>
          <a:p>
            <a:pPr>
              <a:buFont typeface="Wingdings" pitchFamily="2" charset="2"/>
              <a:buChar char="Ø"/>
            </a:pPr>
            <a:r>
              <a:rPr lang="en-US" dirty="0"/>
              <a:t>MSM/TG and IDUs</a:t>
            </a:r>
          </a:p>
          <a:p>
            <a:pPr>
              <a:buNone/>
            </a:pPr>
            <a:endParaRPr lang="en-US" dirty="0">
              <a:solidFill>
                <a:srgbClr val="FF0000"/>
              </a:solidFill>
            </a:endParaRPr>
          </a:p>
          <a:p>
            <a:pPr algn="just">
              <a:buNone/>
            </a:pPr>
            <a:r>
              <a:rPr lang="en-US" sz="2800" b="1" dirty="0">
                <a:solidFill>
                  <a:srgbClr val="FF0000"/>
                </a:solidFill>
              </a:rPr>
              <a:t>Human rights &amp; gender:</a:t>
            </a:r>
            <a:r>
              <a:rPr lang="en-US" sz="2800" dirty="0">
                <a:solidFill>
                  <a:srgbClr val="FF0000"/>
                </a:solidFill>
              </a:rPr>
              <a:t> </a:t>
            </a:r>
            <a:r>
              <a:rPr lang="en-GB" sz="2800" i="1" dirty="0">
                <a:solidFill>
                  <a:srgbClr val="FF0000"/>
                </a:solidFill>
              </a:rPr>
              <a:t>Development of action plan from the </a:t>
            </a:r>
          </a:p>
          <a:p>
            <a:pPr algn="just">
              <a:buNone/>
            </a:pPr>
            <a:r>
              <a:rPr lang="en-US" sz="2800" i="1" dirty="0">
                <a:solidFill>
                  <a:srgbClr val="FF0000"/>
                </a:solidFill>
              </a:rPr>
              <a:t>recommendation of the recent legal review assessment report </a:t>
            </a:r>
          </a:p>
          <a:p>
            <a:pPr algn="just">
              <a:buNone/>
            </a:pPr>
            <a:r>
              <a:rPr lang="en-US" sz="2800" i="1" dirty="0">
                <a:solidFill>
                  <a:srgbClr val="FF0000"/>
                </a:solidFill>
              </a:rPr>
              <a:t>2016 for key and vulnerable population. </a:t>
            </a:r>
          </a:p>
          <a:p>
            <a:pPr>
              <a:buFont typeface="Wingdings" pitchFamily="2" charset="2"/>
              <a:buChar char="Ø"/>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 calcmode="lin" valueType="num">
                                      <p:cBhvr additive="base">
                                        <p:cTn id="3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 calcmode="lin" valueType="num">
                                      <p:cBhvr additive="base">
                                        <p:cTn id="3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8" end="8"/>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3">
                                            <p:txEl>
                                              <p:pRg st="9" end="9"/>
                                            </p:txEl>
                                          </p:spTgt>
                                        </p:tgtEl>
                                        <p:attrNameLst>
                                          <p:attrName>style.visibility</p:attrName>
                                        </p:attrNameLst>
                                      </p:cBhvr>
                                      <p:to>
                                        <p:strVal val="visible"/>
                                      </p:to>
                                    </p:set>
                                    <p:anim calcmode="lin" valueType="num">
                                      <p:cBhvr additive="base">
                                        <p:cTn id="4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cstate="print"/>
          <a:stretch>
            <a:fillRect/>
          </a:stretch>
        </p:blipFill>
        <p:spPr>
          <a:xfrm>
            <a:off x="311426" y="685800"/>
            <a:ext cx="8451574" cy="5562600"/>
          </a:xfrm>
          <a:prstGeom prst="rect">
            <a:avLst/>
          </a:prstGeom>
          <a:ln>
            <a:solidFill>
              <a:schemeClr val="tx1"/>
            </a:solidFill>
          </a:ln>
        </p:spPr>
      </p:pic>
    </p:spTree>
    <p:extLst>
      <p:ext uri="{BB962C8B-B14F-4D97-AF65-F5344CB8AC3E}">
        <p14:creationId xmlns:p14="http://schemas.microsoft.com/office/powerpoint/2010/main" val="22357731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763000" cy="6705600"/>
          </a:xfrm>
          <a:solidFill>
            <a:schemeClr val="bg1"/>
          </a:solidFill>
          <a:ln>
            <a:solidFill>
              <a:schemeClr val="tx1"/>
            </a:solidFill>
          </a:ln>
        </p:spPr>
        <p:txBody>
          <a:bodyPr>
            <a:normAutofit fontScale="47500" lnSpcReduction="20000"/>
          </a:bodyPr>
          <a:lstStyle/>
          <a:p>
            <a:pPr marL="0" indent="0" algn="just">
              <a:buNone/>
            </a:pPr>
            <a:endParaRPr lang="en-US" sz="4500" b="1" dirty="0"/>
          </a:p>
          <a:p>
            <a:pPr marL="0" indent="0" algn="just">
              <a:buNone/>
            </a:pPr>
            <a:r>
              <a:rPr lang="en-US" sz="5100" b="1" dirty="0"/>
              <a:t>Sustainability </a:t>
            </a:r>
            <a:endParaRPr lang="en-US" sz="5100" dirty="0"/>
          </a:p>
          <a:p>
            <a:pPr algn="just"/>
            <a:r>
              <a:rPr lang="en-US" sz="5100" dirty="0"/>
              <a:t>Commitment from RGoB for co-financing to BHTF  </a:t>
            </a:r>
          </a:p>
          <a:p>
            <a:pPr algn="just"/>
            <a:r>
              <a:rPr lang="en-US" sz="5100" dirty="0"/>
              <a:t>Mainstreaming the services into the government funded programs. </a:t>
            </a:r>
          </a:p>
          <a:p>
            <a:pPr algn="just"/>
            <a:r>
              <a:rPr lang="en-US" sz="5100" dirty="0"/>
              <a:t>Majority of the interventions are well integrated into existing health and community system. E.g. PMTCT, PITC &amp; HTC, CST</a:t>
            </a:r>
            <a:r>
              <a:rPr lang="en-US" sz="3800" dirty="0"/>
              <a:t>. </a:t>
            </a:r>
          </a:p>
          <a:p>
            <a:pPr algn="just"/>
            <a:r>
              <a:rPr lang="en-US" sz="5100" dirty="0"/>
              <a:t>ART drugs already listed in Govt. EDL list. </a:t>
            </a:r>
          </a:p>
          <a:p>
            <a:pPr algn="just"/>
            <a:r>
              <a:rPr lang="en-US" sz="5100" dirty="0"/>
              <a:t>MoH advocating for the 5 of GDP share for health from 3 to 5%.  </a:t>
            </a:r>
          </a:p>
          <a:p>
            <a:pPr marL="0" indent="0" algn="just">
              <a:buNone/>
            </a:pPr>
            <a:endParaRPr lang="en-US" sz="3400" dirty="0"/>
          </a:p>
          <a:p>
            <a:pPr marL="0" indent="0" algn="just">
              <a:buNone/>
            </a:pPr>
            <a:endParaRPr lang="en-US" sz="5100" b="1" dirty="0"/>
          </a:p>
          <a:p>
            <a:pPr marL="0" indent="0" algn="just">
              <a:buNone/>
            </a:pPr>
            <a:r>
              <a:rPr lang="en-US" sz="5100" b="1" dirty="0"/>
              <a:t>Transition and co-financing </a:t>
            </a:r>
          </a:p>
          <a:p>
            <a:pPr algn="just"/>
            <a:r>
              <a:rPr lang="en-US" sz="4200" dirty="0"/>
              <a:t>RGoB contribution (Staff salary, overheads, allowances etc.) </a:t>
            </a:r>
          </a:p>
          <a:p>
            <a:pPr algn="just"/>
            <a:r>
              <a:rPr lang="en-US" sz="4200" dirty="0"/>
              <a:t>50% of the cost for condom to be met from RGoB </a:t>
            </a:r>
          </a:p>
          <a:p>
            <a:pPr algn="just"/>
            <a:r>
              <a:rPr lang="en-US" sz="4200" dirty="0"/>
              <a:t>The cost for the 2</a:t>
            </a:r>
            <a:r>
              <a:rPr lang="en-US" sz="4200" baseline="30000" dirty="0"/>
              <a:t>nd</a:t>
            </a:r>
            <a:r>
              <a:rPr lang="en-US" sz="4200" dirty="0"/>
              <a:t> and 3</a:t>
            </a:r>
            <a:r>
              <a:rPr lang="en-US" sz="4200" baseline="30000" dirty="0"/>
              <a:t>rd</a:t>
            </a:r>
            <a:r>
              <a:rPr lang="en-US" sz="4200" dirty="0"/>
              <a:t> line to met from RGoB. </a:t>
            </a:r>
          </a:p>
          <a:p>
            <a:pPr algn="just"/>
            <a:r>
              <a:rPr lang="en-US" sz="4200" dirty="0"/>
              <a:t>For the PMTC services the government is providing the formula feeding to +</a:t>
            </a:r>
            <a:r>
              <a:rPr lang="en-US" sz="4200" dirty="0" err="1"/>
              <a:t>ve</a:t>
            </a:r>
            <a:r>
              <a:rPr lang="en-US" sz="4200" dirty="0"/>
              <a:t> infants. </a:t>
            </a:r>
          </a:p>
          <a:p>
            <a:pPr algn="just"/>
            <a:r>
              <a:rPr lang="en-US" sz="4200" dirty="0"/>
              <a:t>Program and BHTF to explore innovative funding strategy to mobilize the fund to accommodate the 2</a:t>
            </a:r>
            <a:r>
              <a:rPr lang="en-US" sz="4200" baseline="30000" dirty="0"/>
              <a:t>nd</a:t>
            </a:r>
            <a:r>
              <a:rPr lang="en-US" sz="4200" dirty="0"/>
              <a:t> and 3</a:t>
            </a:r>
            <a:r>
              <a:rPr lang="en-US" sz="4200" baseline="30000" dirty="0"/>
              <a:t>rd</a:t>
            </a:r>
            <a:r>
              <a:rPr lang="en-US" sz="4200" dirty="0"/>
              <a:t> line ARV drugs on EDL post GF. </a:t>
            </a:r>
          </a:p>
          <a:p>
            <a:pPr marL="0" indent="0" algn="just">
              <a:buNone/>
            </a:pPr>
            <a:endParaRPr lang="en-US" sz="4200" dirty="0"/>
          </a:p>
          <a:p>
            <a:pPr marL="0" indent="0" algn="just">
              <a:buNone/>
            </a:pPr>
            <a:r>
              <a:rPr lang="en-US" sz="3400" dirty="0"/>
              <a:t> </a:t>
            </a:r>
          </a:p>
          <a:p>
            <a:pPr algn="just">
              <a:buNone/>
            </a:pPr>
            <a:endParaRPr lang="en-US" sz="3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additive="base">
                                        <p:cTn id="3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3">
                                            <p:txEl>
                                              <p:pRg st="9" end="9"/>
                                            </p:txEl>
                                          </p:spTgt>
                                        </p:tgtEl>
                                        <p:attrNameLst>
                                          <p:attrName>style.visibility</p:attrName>
                                        </p:attrNameLst>
                                      </p:cBhvr>
                                      <p:to>
                                        <p:strVal val="visible"/>
                                      </p:to>
                                    </p:set>
                                    <p:anim calcmode="lin" valueType="num">
                                      <p:cBhvr additive="base">
                                        <p:cTn id="4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9" end="9"/>
                                            </p:txEl>
                                          </p:spTgt>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3">
                                            <p:txEl>
                                              <p:pRg st="10" end="10"/>
                                            </p:txEl>
                                          </p:spTgt>
                                        </p:tgtEl>
                                        <p:attrNameLst>
                                          <p:attrName>style.visibility</p:attrName>
                                        </p:attrNameLst>
                                      </p:cBhvr>
                                      <p:to>
                                        <p:strVal val="visible"/>
                                      </p:to>
                                    </p:set>
                                    <p:anim calcmode="lin" valueType="num">
                                      <p:cBhvr additive="base">
                                        <p:cTn id="45"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anim calcmode="lin" valueType="num">
                                      <p:cBhvr additive="base">
                                        <p:cTn id="51"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nodeType="clickEffect">
                                  <p:stCondLst>
                                    <p:cond delay="0"/>
                                  </p:stCondLst>
                                  <p:childTnLst>
                                    <p:set>
                                      <p:cBhvr>
                                        <p:cTn id="56" dur="1" fill="hold">
                                          <p:stCondLst>
                                            <p:cond delay="0"/>
                                          </p:stCondLst>
                                        </p:cTn>
                                        <p:tgtEl>
                                          <p:spTgt spid="3">
                                            <p:txEl>
                                              <p:pRg st="12" end="12"/>
                                            </p:txEl>
                                          </p:spTgt>
                                        </p:tgtEl>
                                        <p:attrNameLst>
                                          <p:attrName>style.visibility</p:attrName>
                                        </p:attrNameLst>
                                      </p:cBhvr>
                                      <p:to>
                                        <p:strVal val="visible"/>
                                      </p:to>
                                    </p:set>
                                    <p:anim calcmode="lin" valueType="num">
                                      <p:cBhvr additive="base">
                                        <p:cTn id="57"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nodeType="clickEffect">
                                  <p:stCondLst>
                                    <p:cond delay="0"/>
                                  </p:stCondLst>
                                  <p:childTnLst>
                                    <p:set>
                                      <p:cBhvr>
                                        <p:cTn id="62" dur="1" fill="hold">
                                          <p:stCondLst>
                                            <p:cond delay="0"/>
                                          </p:stCondLst>
                                        </p:cTn>
                                        <p:tgtEl>
                                          <p:spTgt spid="3">
                                            <p:txEl>
                                              <p:pRg st="13" end="13"/>
                                            </p:txEl>
                                          </p:spTgt>
                                        </p:tgtEl>
                                        <p:attrNameLst>
                                          <p:attrName>style.visibility</p:attrName>
                                        </p:attrNameLst>
                                      </p:cBhvr>
                                      <p:to>
                                        <p:strVal val="visible"/>
                                      </p:to>
                                    </p:set>
                                    <p:anim calcmode="lin" valueType="num">
                                      <p:cBhvr additive="base">
                                        <p:cTn id="63"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nodeType="clickEffect">
                                  <p:stCondLst>
                                    <p:cond delay="0"/>
                                  </p:stCondLst>
                                  <p:childTnLst>
                                    <p:set>
                                      <p:cBhvr>
                                        <p:cTn id="68" dur="1" fill="hold">
                                          <p:stCondLst>
                                            <p:cond delay="0"/>
                                          </p:stCondLst>
                                        </p:cTn>
                                        <p:tgtEl>
                                          <p:spTgt spid="3">
                                            <p:txEl>
                                              <p:pRg st="14" end="14"/>
                                            </p:txEl>
                                          </p:spTgt>
                                        </p:tgtEl>
                                        <p:attrNameLst>
                                          <p:attrName>style.visibility</p:attrName>
                                        </p:attrNameLst>
                                      </p:cBhvr>
                                      <p:to>
                                        <p:strVal val="visible"/>
                                      </p:to>
                                    </p:set>
                                    <p:anim calcmode="lin" valueType="num">
                                      <p:cBhvr additive="base">
                                        <p:cTn id="69" dur="500" fill="hold"/>
                                        <p:tgtEl>
                                          <p:spTgt spid="3">
                                            <p:txEl>
                                              <p:pRg st="14" end="14"/>
                                            </p:txEl>
                                          </p:spTgt>
                                        </p:tgtEl>
                                        <p:attrNameLst>
                                          <p:attrName>ppt_x</p:attrName>
                                        </p:attrNameLst>
                                      </p:cBhvr>
                                      <p:tavLst>
                                        <p:tav tm="0">
                                          <p:val>
                                            <p:strVal val="#ppt_x"/>
                                          </p:val>
                                        </p:tav>
                                        <p:tav tm="100000">
                                          <p:val>
                                            <p:strVal val="#ppt_x"/>
                                          </p:val>
                                        </p:tav>
                                      </p:tavLst>
                                    </p:anim>
                                    <p:anim calcmode="lin" valueType="num">
                                      <p:cBhvr additive="base">
                                        <p:cTn id="70" dur="500" fill="hold"/>
                                        <p:tgtEl>
                                          <p:spTgt spid="3">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Cost category module wise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60484087"/>
              </p:ext>
            </p:extLst>
          </p:nvPr>
        </p:nvGraphicFramePr>
        <p:xfrm>
          <a:off x="4050130" y="1676401"/>
          <a:ext cx="4789070" cy="4495799"/>
        </p:xfrm>
        <a:graphic>
          <a:graphicData uri="http://schemas.openxmlformats.org/drawingml/2006/chart">
            <c:chart xmlns:c="http://schemas.openxmlformats.org/drawingml/2006/chart" xmlns:r="http://schemas.openxmlformats.org/officeDocument/2006/relationships" r:id="rId2"/>
          </a:graphicData>
        </a:graphic>
      </p:graphicFrame>
      <p:pic>
        <p:nvPicPr>
          <p:cNvPr id="7" name="Picture 6"/>
          <p:cNvPicPr>
            <a:picLocks noChangeAspect="1"/>
          </p:cNvPicPr>
          <p:nvPr/>
        </p:nvPicPr>
        <p:blipFill>
          <a:blip r:embed="rId3" cstate="print"/>
          <a:stretch>
            <a:fillRect/>
          </a:stretch>
        </p:blipFill>
        <p:spPr>
          <a:xfrm>
            <a:off x="304800" y="2133600"/>
            <a:ext cx="3897730" cy="33528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a:t>Cost category-Allocated GF fund</a:t>
            </a:r>
          </a:p>
        </p:txBody>
      </p:sp>
      <p:pic>
        <p:nvPicPr>
          <p:cNvPr id="27650" name="Picture 2"/>
          <p:cNvPicPr>
            <a:picLocks noChangeAspect="1" noChangeArrowheads="1"/>
          </p:cNvPicPr>
          <p:nvPr/>
        </p:nvPicPr>
        <p:blipFill>
          <a:blip r:embed="rId2" cstate="print"/>
          <a:srcRect/>
          <a:stretch>
            <a:fillRect/>
          </a:stretch>
        </p:blipFill>
        <p:spPr bwMode="auto">
          <a:xfrm>
            <a:off x="381001" y="1295400"/>
            <a:ext cx="8458200" cy="4724400"/>
          </a:xfrm>
          <a:prstGeom prst="rect">
            <a:avLst/>
          </a:prstGeom>
          <a:noFill/>
          <a:ln w="9525">
            <a:solidFill>
              <a:schemeClr val="tx1"/>
            </a:solid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7650"/>
                                        </p:tgtEl>
                                        <p:attrNameLst>
                                          <p:attrName>style.visibility</p:attrName>
                                        </p:attrNameLst>
                                      </p:cBhvr>
                                      <p:to>
                                        <p:strVal val="visible"/>
                                      </p:to>
                                    </p:set>
                                    <p:anim calcmode="lin" valueType="num">
                                      <p:cBhvr additive="base">
                                        <p:cTn id="7" dur="500" fill="hold"/>
                                        <p:tgtEl>
                                          <p:spTgt spid="27650"/>
                                        </p:tgtEl>
                                        <p:attrNameLst>
                                          <p:attrName>ppt_x</p:attrName>
                                        </p:attrNameLst>
                                      </p:cBhvr>
                                      <p:tavLst>
                                        <p:tav tm="0">
                                          <p:val>
                                            <p:strVal val="#ppt_x"/>
                                          </p:val>
                                        </p:tav>
                                        <p:tav tm="100000">
                                          <p:val>
                                            <p:strVal val="#ppt_x"/>
                                          </p:val>
                                        </p:tav>
                                      </p:tavLst>
                                    </p:anim>
                                    <p:anim calcmode="lin" valueType="num">
                                      <p:cBhvr additive="base">
                                        <p:cTn id="8" dur="500" fill="hold"/>
                                        <p:tgtEl>
                                          <p:spTgt spid="2765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0" y="2590800"/>
            <a:ext cx="4343400" cy="2620963"/>
          </a:xfrm>
        </p:spPr>
        <p:txBody>
          <a:bodyPr>
            <a:normAutofit/>
          </a:bodyPr>
          <a:lstStyle/>
          <a:p>
            <a:pPr marL="0" indent="0">
              <a:buNone/>
            </a:pPr>
            <a:r>
              <a:rPr lang="en-US" sz="4800" b="1" dirty="0"/>
              <a:t>THANK YOU </a:t>
            </a:r>
          </a:p>
        </p:txBody>
      </p:sp>
    </p:spTree>
    <p:extLst>
      <p:ext uri="{BB962C8B-B14F-4D97-AF65-F5344CB8AC3E}">
        <p14:creationId xmlns:p14="http://schemas.microsoft.com/office/powerpoint/2010/main" val="13346344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304800" y="381000"/>
            <a:ext cx="8610600" cy="571500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82762"/>
          </a:xfrm>
        </p:spPr>
        <p:txBody>
          <a:bodyPr>
            <a:normAutofit fontScale="90000"/>
          </a:bodyPr>
          <a:lstStyle/>
          <a:p>
            <a:pPr algn="l"/>
            <a:br>
              <a:rPr lang="en-US" dirty="0"/>
            </a:br>
            <a:r>
              <a:rPr lang="en-US" sz="2700" b="1" dirty="0"/>
              <a:t>Goal: </a:t>
            </a:r>
            <a:r>
              <a:rPr lang="en-US" sz="2700" dirty="0"/>
              <a:t> To achieve 90-100-90 global targets for HIV response by 2020, and continue through the planning period, towards ending the HIV epidemic by 2030 </a:t>
            </a:r>
            <a:br>
              <a:rPr lang="en-US" sz="4900" dirty="0"/>
            </a:br>
            <a:endParaRPr lang="en-US" sz="4900" dirty="0"/>
          </a:p>
        </p:txBody>
      </p:sp>
      <p:sp>
        <p:nvSpPr>
          <p:cNvPr id="3" name="Content Placeholder 2"/>
          <p:cNvSpPr>
            <a:spLocks noGrp="1"/>
          </p:cNvSpPr>
          <p:nvPr>
            <p:ph idx="1"/>
          </p:nvPr>
        </p:nvSpPr>
        <p:spPr>
          <a:xfrm>
            <a:off x="457200" y="2057400"/>
            <a:ext cx="8229600" cy="4068763"/>
          </a:xfrm>
          <a:solidFill>
            <a:schemeClr val="bg1"/>
          </a:solidFill>
          <a:ln>
            <a:solidFill>
              <a:schemeClr val="tx1"/>
            </a:solidFill>
          </a:ln>
        </p:spPr>
        <p:txBody>
          <a:bodyPr>
            <a:normAutofit/>
          </a:bodyPr>
          <a:lstStyle/>
          <a:p>
            <a:pPr>
              <a:buNone/>
            </a:pPr>
            <a:r>
              <a:rPr lang="en-US" b="1" dirty="0"/>
              <a:t>Objectives </a:t>
            </a:r>
          </a:p>
          <a:p>
            <a:pPr lvl="0"/>
            <a:r>
              <a:rPr lang="en-US" dirty="0"/>
              <a:t>To achieve 90% test and 100% treat targets by 2020. </a:t>
            </a:r>
          </a:p>
          <a:p>
            <a:pPr lvl="0"/>
            <a:r>
              <a:rPr lang="en-US" dirty="0"/>
              <a:t>To eliminate new infection among children by 2020.</a:t>
            </a:r>
          </a:p>
          <a:p>
            <a:pPr lvl="0"/>
            <a:r>
              <a:rPr lang="en-US" dirty="0"/>
              <a:t>To retain PLHIV on treatment, resulting in 90% viral suppression. </a:t>
            </a: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82762"/>
          </a:xfrm>
        </p:spPr>
        <p:txBody>
          <a:bodyPr>
            <a:normAutofit fontScale="90000"/>
          </a:bodyPr>
          <a:lstStyle/>
          <a:p>
            <a:pPr algn="l"/>
            <a:br>
              <a:rPr lang="en-US" dirty="0"/>
            </a:br>
            <a:r>
              <a:rPr lang="en-US" sz="2700" b="1" dirty="0"/>
              <a:t>Goal: </a:t>
            </a:r>
            <a:r>
              <a:rPr lang="en-US" sz="2700" dirty="0"/>
              <a:t> To achieve 90-100-90 global targets for HIV response by 2020, and continue through the planning period, towards ending the HIV epidemic by 2030 </a:t>
            </a:r>
            <a:br>
              <a:rPr lang="en-US" sz="4900" dirty="0"/>
            </a:br>
            <a:endParaRPr lang="en-US" sz="4900" dirty="0"/>
          </a:p>
        </p:txBody>
      </p:sp>
      <p:sp>
        <p:nvSpPr>
          <p:cNvPr id="3" name="Content Placeholder 2"/>
          <p:cNvSpPr>
            <a:spLocks noGrp="1"/>
          </p:cNvSpPr>
          <p:nvPr>
            <p:ph idx="1"/>
          </p:nvPr>
        </p:nvSpPr>
        <p:spPr>
          <a:xfrm>
            <a:off x="457200" y="2057400"/>
            <a:ext cx="8229600" cy="4068763"/>
          </a:xfrm>
          <a:solidFill>
            <a:schemeClr val="bg1"/>
          </a:solidFill>
          <a:ln>
            <a:solidFill>
              <a:schemeClr val="tx1"/>
            </a:solidFill>
          </a:ln>
        </p:spPr>
        <p:txBody>
          <a:bodyPr>
            <a:normAutofit fontScale="92500"/>
          </a:bodyPr>
          <a:lstStyle/>
          <a:p>
            <a:pPr>
              <a:buNone/>
            </a:pPr>
            <a:r>
              <a:rPr lang="en-US" b="1" dirty="0"/>
              <a:t>Objectives </a:t>
            </a:r>
          </a:p>
          <a:p>
            <a:pPr lvl="0"/>
            <a:r>
              <a:rPr lang="en-US" dirty="0"/>
              <a:t>To achieve 90% test and 100% treat targets by 2020. </a:t>
            </a:r>
          </a:p>
          <a:p>
            <a:pPr lvl="0"/>
            <a:r>
              <a:rPr lang="en-US" dirty="0"/>
              <a:t>To eliminate new infection among children by 2020 with 95% of ANC attendees availing HIV test at least once during their pregnancy term.</a:t>
            </a:r>
          </a:p>
          <a:p>
            <a:pPr lvl="0"/>
            <a:r>
              <a:rPr lang="en-US" dirty="0"/>
              <a:t>To retain PLHIV on treatment, resulting in 90% viral suppression, so that HIV infection is reduced.</a:t>
            </a:r>
          </a:p>
          <a:p>
            <a:pPr>
              <a:buNone/>
            </a:pPr>
            <a:endParaRPr lang="en-US" dirty="0"/>
          </a:p>
        </p:txBody>
      </p:sp>
    </p:spTree>
    <p:extLst>
      <p:ext uri="{BB962C8B-B14F-4D97-AF65-F5344CB8AC3E}">
        <p14:creationId xmlns:p14="http://schemas.microsoft.com/office/powerpoint/2010/main" val="3549587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Process of Proposal Development </a:t>
            </a:r>
          </a:p>
        </p:txBody>
      </p:sp>
      <p:sp>
        <p:nvSpPr>
          <p:cNvPr id="3" name="Content Placeholder 2"/>
          <p:cNvSpPr>
            <a:spLocks noGrp="1"/>
          </p:cNvSpPr>
          <p:nvPr>
            <p:ph idx="1"/>
          </p:nvPr>
        </p:nvSpPr>
        <p:spPr>
          <a:solidFill>
            <a:schemeClr val="bg1"/>
          </a:solidFill>
          <a:ln>
            <a:solidFill>
              <a:schemeClr val="tx1"/>
            </a:solidFill>
          </a:ln>
        </p:spPr>
        <p:txBody>
          <a:bodyPr/>
          <a:lstStyle/>
          <a:p>
            <a:r>
              <a:rPr lang="en-US" dirty="0"/>
              <a:t>Guided by NSP-III, GARPR-2016, IBBS report, UNAIDS and Programmatic experience and review. </a:t>
            </a:r>
          </a:p>
          <a:p>
            <a:r>
              <a:rPr lang="en-US" dirty="0"/>
              <a:t>Consultative meeting with TWG members and  key partners. </a:t>
            </a:r>
          </a:p>
          <a:p>
            <a:r>
              <a:rPr lang="en-US" dirty="0"/>
              <a:t>Submission of draft proposal to PDC (zero draft and 1</a:t>
            </a:r>
            <a:r>
              <a:rPr lang="en-US" baseline="30000" dirty="0"/>
              <a:t>st</a:t>
            </a:r>
            <a:r>
              <a:rPr lang="en-US" dirty="0"/>
              <a:t> Draft)</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Why Material Change for this time? </a:t>
            </a:r>
          </a:p>
        </p:txBody>
      </p:sp>
      <p:sp>
        <p:nvSpPr>
          <p:cNvPr id="3" name="Content Placeholder 2"/>
          <p:cNvSpPr>
            <a:spLocks noGrp="1"/>
          </p:cNvSpPr>
          <p:nvPr>
            <p:ph idx="1"/>
          </p:nvPr>
        </p:nvSpPr>
        <p:spPr>
          <a:solidFill>
            <a:schemeClr val="bg1"/>
          </a:solidFill>
          <a:ln>
            <a:solidFill>
              <a:schemeClr val="tx1"/>
            </a:solidFill>
          </a:ln>
        </p:spPr>
        <p:txBody>
          <a:bodyPr>
            <a:normAutofit/>
          </a:bodyPr>
          <a:lstStyle/>
          <a:p>
            <a:r>
              <a:rPr lang="en-US" dirty="0"/>
              <a:t>To gear towards ending AIDS epidemic by 2030 in line with goals set under SDG.</a:t>
            </a:r>
          </a:p>
          <a:p>
            <a:r>
              <a:rPr lang="en-US" b="1" dirty="0"/>
              <a:t>To eliminate pediatric HIV by 2020. </a:t>
            </a:r>
          </a:p>
          <a:p>
            <a:r>
              <a:rPr lang="en-US" dirty="0"/>
              <a:t>To reduce new HIV infections by maintaining undetectable VL (&lt; 1000 copies)</a:t>
            </a:r>
          </a:p>
          <a:p>
            <a:r>
              <a:rPr lang="en-US" dirty="0"/>
              <a:t>To bridge the current detection gap.</a:t>
            </a:r>
          </a:p>
          <a:p>
            <a:pPr>
              <a:buNone/>
            </a:pPr>
            <a:endParaRPr lang="en-US" dirty="0"/>
          </a:p>
          <a:p>
            <a:endParaRPr lang="en-US" dirty="0"/>
          </a:p>
        </p:txBody>
      </p:sp>
    </p:spTree>
    <p:extLst>
      <p:ext uri="{BB962C8B-B14F-4D97-AF65-F5344CB8AC3E}">
        <p14:creationId xmlns:p14="http://schemas.microsoft.com/office/powerpoint/2010/main" val="2716537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Epidemiological contextual updates</a:t>
            </a:r>
            <a:br>
              <a:rPr lang="en-US" b="1" dirty="0"/>
            </a:br>
            <a:endParaRPr lang="en-US" dirty="0"/>
          </a:p>
        </p:txBody>
      </p:sp>
      <p:graphicFrame>
        <p:nvGraphicFramePr>
          <p:cNvPr id="4" name="Chart 3"/>
          <p:cNvGraphicFramePr/>
          <p:nvPr>
            <p:extLst>
              <p:ext uri="{D42A27DB-BD31-4B8C-83A1-F6EECF244321}">
                <p14:modId xmlns:p14="http://schemas.microsoft.com/office/powerpoint/2010/main" val="2533511577"/>
              </p:ext>
            </p:extLst>
          </p:nvPr>
        </p:nvGraphicFramePr>
        <p:xfrm>
          <a:off x="304800" y="1417638"/>
          <a:ext cx="8381999" cy="4898856"/>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additive="base">
                                        <p:cTn id="14" dur="500" fill="hold"/>
                                        <p:tgtEl>
                                          <p:spTgt spid="4"/>
                                        </p:tgtEl>
                                        <p:attrNameLst>
                                          <p:attrName>ppt_x</p:attrName>
                                        </p:attrNameLst>
                                      </p:cBhvr>
                                      <p:tavLst>
                                        <p:tav tm="0">
                                          <p:val>
                                            <p:strVal val="#ppt_x"/>
                                          </p:val>
                                        </p:tav>
                                        <p:tav tm="100000">
                                          <p:val>
                                            <p:strVal val="#ppt_x"/>
                                          </p:val>
                                        </p:tav>
                                      </p:tavLst>
                                    </p:anim>
                                    <p:anim calcmode="lin" valueType="num">
                                      <p:cBhvr additive="base">
                                        <p:cTn id="15"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style>
          <a:lnRef idx="2">
            <a:schemeClr val="accent3">
              <a:shade val="50000"/>
            </a:schemeClr>
          </a:lnRef>
          <a:fillRef idx="1">
            <a:schemeClr val="accent3"/>
          </a:fillRef>
          <a:effectRef idx="0">
            <a:schemeClr val="accent3"/>
          </a:effectRef>
          <a:fontRef idx="minor">
            <a:schemeClr val="lt1"/>
          </a:fontRef>
        </p:style>
        <p:txBody>
          <a:bodyPr/>
          <a:lstStyle/>
          <a:p>
            <a:pPr algn="ctr">
              <a:buNone/>
            </a:pPr>
            <a:r>
              <a:rPr lang="en-US" sz="3600" b="1" dirty="0">
                <a:solidFill>
                  <a:schemeClr val="tx1"/>
                </a:solidFill>
              </a:rPr>
              <a:t>Epidemiological contextual updates</a:t>
            </a:r>
            <a:br>
              <a:rPr lang="en-US" b="1" dirty="0">
                <a:solidFill>
                  <a:schemeClr val="tx1"/>
                </a:solidFill>
              </a:rPr>
            </a:br>
            <a:endParaRPr lang="en-US" dirty="0">
              <a:solidFill>
                <a:schemeClr val="tx1"/>
              </a:solidFill>
            </a:endParaRPr>
          </a:p>
        </p:txBody>
      </p:sp>
      <p:graphicFrame>
        <p:nvGraphicFramePr>
          <p:cNvPr id="7" name="Chart 5"/>
          <p:cNvGraphicFramePr>
            <a:graphicFrameLocks/>
          </p:cNvGraphicFramePr>
          <p:nvPr/>
        </p:nvGraphicFramePr>
        <p:xfrm>
          <a:off x="4572000" y="3276600"/>
          <a:ext cx="4319985" cy="2641600"/>
        </p:xfrm>
        <a:graphic>
          <a:graphicData uri="http://schemas.openxmlformats.org/drawingml/2006/chart">
            <c:chart xmlns:c="http://schemas.openxmlformats.org/drawingml/2006/chart" xmlns:r="http://schemas.openxmlformats.org/officeDocument/2006/relationships" r:id="rId3"/>
          </a:graphicData>
        </a:graphic>
      </p:graphicFrame>
      <p:pic>
        <p:nvPicPr>
          <p:cNvPr id="9" name="Picture 8"/>
          <p:cNvPicPr>
            <a:picLocks noChangeAspect="1" noChangeArrowheads="1"/>
          </p:cNvPicPr>
          <p:nvPr/>
        </p:nvPicPr>
        <p:blipFill>
          <a:blip r:embed="rId4" cstate="print"/>
          <a:srcRect/>
          <a:stretch>
            <a:fillRect/>
          </a:stretch>
        </p:blipFill>
        <p:spPr bwMode="auto">
          <a:xfrm>
            <a:off x="4572000" y="838200"/>
            <a:ext cx="4343400" cy="2352675"/>
          </a:xfrm>
          <a:prstGeom prst="rect">
            <a:avLst/>
          </a:prstGeom>
          <a:solidFill>
            <a:srgbClr val="92D050"/>
          </a:solidFill>
          <a:ln w="3175">
            <a:solidFill>
              <a:schemeClr val="tx2">
                <a:lumMod val="60000"/>
                <a:lumOff val="40000"/>
              </a:schemeClr>
            </a:solidFill>
            <a:miter lim="800000"/>
            <a:headEnd/>
            <a:tailEnd/>
          </a:ln>
        </p:spPr>
      </p:pic>
      <p:pic>
        <p:nvPicPr>
          <p:cNvPr id="6" name="Picture 2"/>
          <p:cNvPicPr>
            <a:picLocks noChangeAspect="1" noChangeArrowheads="1"/>
          </p:cNvPicPr>
          <p:nvPr/>
        </p:nvPicPr>
        <p:blipFill>
          <a:blip r:embed="rId5" cstate="print"/>
          <a:srcRect/>
          <a:stretch>
            <a:fillRect/>
          </a:stretch>
        </p:blipFill>
        <p:spPr bwMode="auto">
          <a:xfrm>
            <a:off x="381000" y="1219200"/>
            <a:ext cx="3810000" cy="4191000"/>
          </a:xfrm>
          <a:prstGeom prst="rect">
            <a:avLst/>
          </a:prstGeom>
          <a:noFill/>
          <a:ln w="9525">
            <a:solidFill>
              <a:schemeClr val="tx1"/>
            </a:solid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0-#ppt_w/2"/>
                                          </p:val>
                                        </p:tav>
                                        <p:tav tm="100000">
                                          <p:val>
                                            <p:strVal val="#ppt_x"/>
                                          </p:val>
                                        </p:tav>
                                      </p:tavLst>
                                    </p:anim>
                                    <p:anim calcmode="lin" valueType="num">
                                      <p:cBhvr additive="base">
                                        <p:cTn id="20"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a:t>Care, Support and Treatment </a:t>
            </a:r>
          </a:p>
        </p:txBody>
      </p:sp>
      <p:pic>
        <p:nvPicPr>
          <p:cNvPr id="1028" name="Picture 4"/>
          <p:cNvPicPr>
            <a:picLocks noChangeAspect="1" noChangeArrowheads="1"/>
          </p:cNvPicPr>
          <p:nvPr/>
        </p:nvPicPr>
        <p:blipFill>
          <a:blip r:embed="rId3" cstate="print"/>
          <a:srcRect/>
          <a:stretch>
            <a:fillRect/>
          </a:stretch>
        </p:blipFill>
        <p:spPr bwMode="auto">
          <a:xfrm>
            <a:off x="609600" y="1371600"/>
            <a:ext cx="8001000" cy="4627084"/>
          </a:xfrm>
          <a:prstGeom prst="rect">
            <a:avLst/>
          </a:prstGeom>
          <a:noFill/>
          <a:ln w="9525">
            <a:noFill/>
            <a:miter lim="800000"/>
            <a:headEnd/>
            <a:tailEnd/>
          </a:ln>
        </p:spPr>
      </p:pic>
      <p:pic>
        <p:nvPicPr>
          <p:cNvPr id="1029" name="Picture 5"/>
          <p:cNvPicPr>
            <a:picLocks noChangeAspect="1" noChangeArrowheads="1"/>
          </p:cNvPicPr>
          <p:nvPr/>
        </p:nvPicPr>
        <p:blipFill>
          <a:blip r:embed="rId4" cstate="print"/>
          <a:srcRect/>
          <a:stretch>
            <a:fillRect/>
          </a:stretch>
        </p:blipFill>
        <p:spPr bwMode="auto">
          <a:xfrm>
            <a:off x="5257800" y="4267200"/>
            <a:ext cx="3276600" cy="1524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28"/>
                                        </p:tgtEl>
                                        <p:attrNameLst>
                                          <p:attrName>style.visibility</p:attrName>
                                        </p:attrNameLst>
                                      </p:cBhvr>
                                      <p:to>
                                        <p:strVal val="visible"/>
                                      </p:to>
                                    </p:set>
                                    <p:anim calcmode="lin" valueType="num">
                                      <p:cBhvr additive="base">
                                        <p:cTn id="7" dur="500" fill="hold"/>
                                        <p:tgtEl>
                                          <p:spTgt spid="1028"/>
                                        </p:tgtEl>
                                        <p:attrNameLst>
                                          <p:attrName>ppt_x</p:attrName>
                                        </p:attrNameLst>
                                      </p:cBhvr>
                                      <p:tavLst>
                                        <p:tav tm="0">
                                          <p:val>
                                            <p:strVal val="#ppt_x"/>
                                          </p:val>
                                        </p:tav>
                                        <p:tav tm="100000">
                                          <p:val>
                                            <p:strVal val="#ppt_x"/>
                                          </p:val>
                                        </p:tav>
                                      </p:tavLst>
                                    </p:anim>
                                    <p:anim calcmode="lin" valueType="num">
                                      <p:cBhvr additive="base">
                                        <p:cTn id="8" dur="500" fill="hold"/>
                                        <p:tgtEl>
                                          <p:spTgt spid="102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029"/>
                                        </p:tgtEl>
                                        <p:attrNameLst>
                                          <p:attrName>style.visibility</p:attrName>
                                        </p:attrNameLst>
                                      </p:cBhvr>
                                      <p:to>
                                        <p:strVal val="visible"/>
                                      </p:to>
                                    </p:set>
                                    <p:anim calcmode="lin" valueType="num">
                                      <p:cBhvr additive="base">
                                        <p:cTn id="13" dur="500" fill="hold"/>
                                        <p:tgtEl>
                                          <p:spTgt spid="1029"/>
                                        </p:tgtEl>
                                        <p:attrNameLst>
                                          <p:attrName>ppt_x</p:attrName>
                                        </p:attrNameLst>
                                      </p:cBhvr>
                                      <p:tavLst>
                                        <p:tav tm="0">
                                          <p:val>
                                            <p:strVal val="#ppt_x"/>
                                          </p:val>
                                        </p:tav>
                                        <p:tav tm="100000">
                                          <p:val>
                                            <p:strVal val="#ppt_x"/>
                                          </p:val>
                                        </p:tav>
                                      </p:tavLst>
                                    </p:anim>
                                    <p:anim calcmode="lin" valueType="num">
                                      <p:cBhvr additive="base">
                                        <p:cTn id="14" dur="500" fill="hold"/>
                                        <p:tgtEl>
                                          <p:spTgt spid="102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mbria"/>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635</TotalTime>
  <Words>1073</Words>
  <Application>Microsoft Office PowerPoint</Application>
  <PresentationFormat>On-screen Show (4:3)</PresentationFormat>
  <Paragraphs>109</Paragraphs>
  <Slides>18</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Wingdings</vt:lpstr>
      <vt:lpstr>Office Theme</vt:lpstr>
      <vt:lpstr>Tailored Review Material Change-GF-Proposal </vt:lpstr>
      <vt:lpstr>PowerPoint Presentation</vt:lpstr>
      <vt:lpstr> Goal:  To achieve 90-100-90 global targets for HIV response by 2020, and continue through the planning period, towards ending the HIV epidemic by 2030  </vt:lpstr>
      <vt:lpstr> Goal:  To achieve 90-100-90 global targets for HIV response by 2020, and continue through the planning period, towards ending the HIV epidemic by 2030  </vt:lpstr>
      <vt:lpstr>Process of Proposal Development </vt:lpstr>
      <vt:lpstr>Why Material Change for this time? </vt:lpstr>
      <vt:lpstr>Epidemiological contextual updates </vt:lpstr>
      <vt:lpstr>PowerPoint Presentation</vt:lpstr>
      <vt:lpstr>Care, Support and Treatment </vt:lpstr>
      <vt:lpstr>International, Regional and National Policies and Commitments;</vt:lpstr>
      <vt:lpstr>Prioritized Module </vt:lpstr>
      <vt:lpstr>Prioritized module </vt:lpstr>
      <vt:lpstr>Changes related to key and vulnerable populations and human rights and gender</vt:lpstr>
      <vt:lpstr>PowerPoint Presentation</vt:lpstr>
      <vt:lpstr>PowerPoint Presentation</vt:lpstr>
      <vt:lpstr>Cost category module wise </vt:lpstr>
      <vt:lpstr>Cost category-Allocated GF fund</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Material Change-GF-Proposal</dc:title>
  <dc:creator>dell</dc:creator>
  <cp:lastModifiedBy>Dell</cp:lastModifiedBy>
  <cp:revision>64</cp:revision>
  <dcterms:created xsi:type="dcterms:W3CDTF">2017-08-22T07:59:45Z</dcterms:created>
  <dcterms:modified xsi:type="dcterms:W3CDTF">2017-08-23T05:42:38Z</dcterms:modified>
</cp:coreProperties>
</file>