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20EC1-8699-4FBB-9F7E-2EC3C57F7BCE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9F1E1-64E1-4D7B-AB99-427E868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5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9F1E1-64E1-4D7B-AB99-427E868739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10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E499-435C-4CBB-A323-7E6DEB992274}" type="datetime1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2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C25D-AF2B-45E6-B44E-7DB569140D36}" type="datetime1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1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A6AC-A0A9-4B11-9338-644B89742400}" type="datetime1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AF61-7467-48F0-8DFE-8756142ABE91}" type="datetime1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1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C6F4-B67A-4352-945D-1097EDA196BF}" type="datetime1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5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B0FA1-F51E-485A-96A8-A97826D6D95A}" type="datetime1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2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B84-16BD-42DE-A377-C11CCA5DB540}" type="datetime1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8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CDFC-6C59-415F-8F5D-228C48B63A94}" type="datetime1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A171-5113-4B7C-9343-8753F65E108D}" type="datetime1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6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78B0-5B63-4EE6-83AF-E65B6091B86D}" type="datetime1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6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832-EFD5-4ECA-B916-F3FE9020456D}" type="datetime1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DCB7-FC44-4E1E-AC70-4723D88BB12A}" type="datetime1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CCM meeting 26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41DB-6AAA-4B81-8EBF-126396665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LOCAL FUND AGENT (LFA)</a:t>
            </a:r>
            <a:br>
              <a:rPr lang="en-US" b="1" dirty="0" smtClean="0"/>
            </a:br>
            <a:r>
              <a:rPr lang="en-US" i="1" dirty="0" smtClean="0"/>
              <a:t>Roles and Responsibilities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4153" y="4632347"/>
            <a:ext cx="9144000" cy="1655762"/>
          </a:xfrm>
        </p:spPr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Tandi</a:t>
            </a:r>
            <a:r>
              <a:rPr lang="en-US" dirty="0" smtClean="0"/>
              <a:t> Dorji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10" y="174344"/>
            <a:ext cx="4429054" cy="948019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LFA?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Global Fund is based in Geneva and does not have in-country offices</a:t>
            </a:r>
          </a:p>
          <a:p>
            <a:r>
              <a:rPr lang="en-US" dirty="0" smtClean="0"/>
              <a:t>Provide in-country oversight</a:t>
            </a:r>
          </a:p>
          <a:p>
            <a:r>
              <a:rPr lang="en-US" dirty="0" smtClean="0"/>
              <a:t>Use local </a:t>
            </a:r>
            <a:r>
              <a:rPr lang="en-US" dirty="0"/>
              <a:t>expertise</a:t>
            </a:r>
          </a:p>
          <a:p>
            <a:r>
              <a:rPr lang="en-US" dirty="0" smtClean="0"/>
              <a:t>Flexibility for GF</a:t>
            </a:r>
            <a:endParaRPr lang="en-US" dirty="0"/>
          </a:p>
          <a:p>
            <a:r>
              <a:rPr lang="en-US" dirty="0" smtClean="0"/>
              <a:t>Key </a:t>
            </a:r>
            <a:r>
              <a:rPr lang="en-US" dirty="0"/>
              <a:t>partner in Performance Based Funding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LFA in countries (January 2016)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023141"/>
              </p:ext>
            </p:extLst>
          </p:nvPr>
        </p:nvGraphicFramePr>
        <p:xfrm>
          <a:off x="2370786" y="1230630"/>
          <a:ext cx="7983828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27260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countries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Finconsult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KPMG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Swiss TPH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UNOPS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PwC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Grupo</a:t>
                      </a:r>
                      <a:r>
                        <a:rPr lang="en-US" sz="2000" dirty="0" smtClean="0"/>
                        <a:t> Jacobs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Cardino</a:t>
                      </a:r>
                      <a:r>
                        <a:rPr lang="en-US" sz="2000" dirty="0" smtClean="0"/>
                        <a:t> EM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TL Company Analytics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SGS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GFA Consulting group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Not Applicable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number of countries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143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Selected through competitive bidding process</a:t>
            </a:r>
          </a:p>
          <a:p>
            <a:r>
              <a:rPr lang="en-US" dirty="0" smtClean="0"/>
              <a:t>Four years contract (usually)</a:t>
            </a:r>
          </a:p>
          <a:p>
            <a:r>
              <a:rPr lang="en-US" dirty="0" smtClean="0"/>
              <a:t>Bhutan LFA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8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 of LFA during proposal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07077"/>
          </a:xfrm>
        </p:spPr>
        <p:txBody>
          <a:bodyPr/>
          <a:lstStyle/>
          <a:p>
            <a:r>
              <a:rPr lang="en-US" dirty="0"/>
              <a:t>Assesses PR(s)</a:t>
            </a:r>
          </a:p>
          <a:p>
            <a:r>
              <a:rPr lang="en-US" dirty="0" smtClean="0"/>
              <a:t>Identifies </a:t>
            </a:r>
            <a:r>
              <a:rPr lang="en-US" dirty="0"/>
              <a:t>capacity building needs</a:t>
            </a:r>
          </a:p>
          <a:p>
            <a:r>
              <a:rPr lang="en-US" dirty="0" smtClean="0"/>
              <a:t>Reviews </a:t>
            </a:r>
            <a:r>
              <a:rPr lang="en-US" dirty="0"/>
              <a:t>budgets and </a:t>
            </a:r>
            <a:r>
              <a:rPr lang="en-US" dirty="0" smtClean="0"/>
              <a:t>intended results</a:t>
            </a:r>
            <a:endParaRPr lang="en-US" dirty="0"/>
          </a:p>
          <a:p>
            <a:r>
              <a:rPr lang="en-US" dirty="0" smtClean="0"/>
              <a:t>Assists </a:t>
            </a:r>
            <a:r>
              <a:rPr lang="en-US" dirty="0"/>
              <a:t>with grant negotiations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44327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0000FF"/>
                </a:solidFill>
              </a:rPr>
              <a:t>EYES AND EARS ON THE GROUND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2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 during grant 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Receives and reviews PR’s </a:t>
            </a:r>
            <a:r>
              <a:rPr lang="en-US" dirty="0" smtClean="0"/>
              <a:t>reports (annually)</a:t>
            </a:r>
            <a:endParaRPr lang="en-US" dirty="0"/>
          </a:p>
          <a:p>
            <a:r>
              <a:rPr lang="en-US" dirty="0" smtClean="0"/>
              <a:t>Performs </a:t>
            </a:r>
            <a:r>
              <a:rPr lang="en-US" dirty="0"/>
              <a:t>ad-hoc </a:t>
            </a:r>
            <a:r>
              <a:rPr lang="en-US" dirty="0" smtClean="0"/>
              <a:t>verifications </a:t>
            </a:r>
            <a:endParaRPr lang="en-US" dirty="0"/>
          </a:p>
          <a:p>
            <a:r>
              <a:rPr lang="en-US" dirty="0" smtClean="0"/>
              <a:t>Advises </a:t>
            </a:r>
            <a:r>
              <a:rPr lang="en-US" dirty="0"/>
              <a:t>Global Fund on PR performance</a:t>
            </a:r>
          </a:p>
          <a:p>
            <a:r>
              <a:rPr lang="en-US" dirty="0" smtClean="0"/>
              <a:t>Advises </a:t>
            </a:r>
            <a:r>
              <a:rPr lang="en-US" dirty="0"/>
              <a:t>Global Fund on </a:t>
            </a:r>
            <a:r>
              <a:rPr lang="en-US" dirty="0" smtClean="0"/>
              <a:t>disbursement requests</a:t>
            </a:r>
          </a:p>
          <a:p>
            <a:r>
              <a:rPr lang="en-US" dirty="0" smtClean="0"/>
              <a:t>Assist </a:t>
            </a:r>
            <a:r>
              <a:rPr lang="en-US" dirty="0"/>
              <a:t>in-country stakeholders in understanding Global Fund specific </a:t>
            </a:r>
            <a:r>
              <a:rPr lang="en-US" dirty="0" smtClean="0"/>
              <a:t>procedure</a:t>
            </a:r>
          </a:p>
          <a:p>
            <a:r>
              <a:rPr lang="en-US" dirty="0" smtClean="0"/>
              <a:t>Assists GF mission in-country</a:t>
            </a:r>
          </a:p>
          <a:p>
            <a:r>
              <a:rPr lang="en-US" dirty="0" smtClean="0"/>
              <a:t>Ad hoc assignments undertaken at the request of the Global Fund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LFA’s DO NOT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Participate in the design of the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r>
              <a:rPr lang="en-US" dirty="0" smtClean="0"/>
              <a:t>Participate </a:t>
            </a:r>
            <a:r>
              <a:rPr lang="en-US" dirty="0"/>
              <a:t>in the implementation of the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r>
              <a:rPr lang="en-US" dirty="0" smtClean="0"/>
              <a:t>Provide </a:t>
            </a:r>
            <a:r>
              <a:rPr lang="en-US" dirty="0"/>
              <a:t>technical assistance to the PR or Sub-Recipients.</a:t>
            </a:r>
          </a:p>
          <a:p>
            <a:r>
              <a:rPr lang="en-US" dirty="0" smtClean="0"/>
              <a:t>Provide </a:t>
            </a:r>
            <a:r>
              <a:rPr lang="en-US" dirty="0"/>
              <a:t>capacity building to the PR or Sub-Recipients.</a:t>
            </a:r>
          </a:p>
          <a:p>
            <a:r>
              <a:rPr lang="en-US" dirty="0" smtClean="0"/>
              <a:t>Make </a:t>
            </a:r>
            <a:r>
              <a:rPr lang="en-US" dirty="0"/>
              <a:t>decisions on the grant (LFA recommends, Global </a:t>
            </a:r>
            <a:r>
              <a:rPr lang="en-US" dirty="0" smtClean="0"/>
              <a:t>Fund decides</a:t>
            </a:r>
            <a:r>
              <a:rPr lang="en-US" dirty="0"/>
              <a:t>)</a:t>
            </a:r>
          </a:p>
          <a:p>
            <a:r>
              <a:rPr lang="en-US" dirty="0" smtClean="0"/>
              <a:t>Audit </a:t>
            </a:r>
            <a:r>
              <a:rPr lang="en-US" dirty="0"/>
              <a:t>a Principal </a:t>
            </a:r>
            <a:r>
              <a:rPr lang="en-US" dirty="0" smtClean="0"/>
              <a:t>Recipient.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LFA interaction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Expected to interact closely with PR and sometimes SRs too</a:t>
            </a:r>
          </a:p>
          <a:p>
            <a:r>
              <a:rPr lang="en-US" dirty="0" smtClean="0"/>
              <a:t>May </a:t>
            </a:r>
            <a:r>
              <a:rPr lang="en-US" dirty="0"/>
              <a:t>attend CCM/technical assistance meetings to keep </a:t>
            </a:r>
            <a:r>
              <a:rPr lang="en-US" dirty="0" smtClean="0"/>
              <a:t>up to </a:t>
            </a:r>
            <a:r>
              <a:rPr lang="en-US" dirty="0"/>
              <a:t>date</a:t>
            </a:r>
          </a:p>
          <a:p>
            <a:r>
              <a:rPr lang="en-US" dirty="0" smtClean="0"/>
              <a:t>Provide </a:t>
            </a:r>
            <a:r>
              <a:rPr lang="en-US" dirty="0"/>
              <a:t>services to the Global Fund</a:t>
            </a:r>
          </a:p>
          <a:p>
            <a:r>
              <a:rPr lang="en-US" dirty="0" smtClean="0"/>
              <a:t>All </a:t>
            </a:r>
            <a:r>
              <a:rPr lang="en-US" dirty="0"/>
              <a:t>reports go to Global Fund and are confidential </a:t>
            </a:r>
            <a:r>
              <a:rPr lang="en-US" dirty="0" smtClean="0"/>
              <a:t>unless released </a:t>
            </a:r>
            <a:r>
              <a:rPr lang="en-US" dirty="0"/>
              <a:t>by Global Fund with LFA permission</a:t>
            </a:r>
          </a:p>
          <a:p>
            <a:r>
              <a:rPr lang="en-US" dirty="0" smtClean="0"/>
              <a:t>Responsibility </a:t>
            </a:r>
            <a:r>
              <a:rPr lang="en-US" dirty="0"/>
              <a:t>for formal sharing of recommendations </a:t>
            </a:r>
            <a:r>
              <a:rPr lang="en-US" dirty="0" smtClean="0"/>
              <a:t>rests with </a:t>
            </a:r>
            <a:r>
              <a:rPr lang="en-US" dirty="0"/>
              <a:t>Global Fund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KADRINCHE</a:t>
            </a:r>
            <a:br>
              <a:rPr lang="en-US" b="1" dirty="0" smtClean="0"/>
            </a:br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CCM meeting 26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336</Words>
  <Application>Microsoft Office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LOCAL FUND AGENT (LFA) Roles and Responsibilities</vt:lpstr>
      <vt:lpstr>Why LFA?</vt:lpstr>
      <vt:lpstr>LFA in countries (January 2016)</vt:lpstr>
      <vt:lpstr>Selection</vt:lpstr>
      <vt:lpstr>Role of LFA during proposal development</vt:lpstr>
      <vt:lpstr>Role during grant implementation</vt:lpstr>
      <vt:lpstr>LFA’s DO NOT</vt:lpstr>
      <vt:lpstr>LFA interaction</vt:lpstr>
      <vt:lpstr>KADRINCHE 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FUND AGENT (LFA) Roles and Responsibilities</dc:title>
  <dc:creator>Tandin</dc:creator>
  <cp:lastModifiedBy>Tandin</cp:lastModifiedBy>
  <cp:revision>9</cp:revision>
  <dcterms:created xsi:type="dcterms:W3CDTF">2016-05-26T03:51:19Z</dcterms:created>
  <dcterms:modified xsi:type="dcterms:W3CDTF">2016-05-26T06:05:24Z</dcterms:modified>
</cp:coreProperties>
</file>