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1"/>
  </p:handoutMasterIdLst>
  <p:sldIdLst>
    <p:sldId id="256" r:id="rId2"/>
    <p:sldId id="258" r:id="rId3"/>
    <p:sldId id="260" r:id="rId4"/>
    <p:sldId id="266" r:id="rId5"/>
    <p:sldId id="267" r:id="rId6"/>
    <p:sldId id="268" r:id="rId7"/>
    <p:sldId id="272" r:id="rId8"/>
    <p:sldId id="274" r:id="rId9"/>
    <p:sldId id="275" r:id="rId10"/>
    <p:sldId id="276" r:id="rId11"/>
    <p:sldId id="277" r:id="rId12"/>
    <p:sldId id="278" r:id="rId13"/>
    <p:sldId id="279" r:id="rId14"/>
    <p:sldId id="280" r:id="rId15"/>
    <p:sldId id="281" r:id="rId16"/>
    <p:sldId id="282" r:id="rId17"/>
    <p:sldId id="283" r:id="rId18"/>
    <p:sldId id="286" r:id="rId19"/>
    <p:sldId id="288" r:id="rId20"/>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fontAlgn="auto">
              <a:spcBef>
                <a:spcPts val="0"/>
              </a:spcBef>
              <a:spcAft>
                <a:spcPts val="0"/>
              </a:spcAft>
              <a:defRPr sz="1200" smtClean="0">
                <a:latin typeface="+mn-lt"/>
                <a:cs typeface="+mn-cs"/>
              </a:defRPr>
            </a:lvl1pPr>
          </a:lstStyle>
          <a:p>
            <a:pPr>
              <a:defRPr/>
            </a:pPr>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fontAlgn="auto">
              <a:spcBef>
                <a:spcPts val="0"/>
              </a:spcBef>
              <a:spcAft>
                <a:spcPts val="0"/>
              </a:spcAft>
              <a:defRPr sz="1200" smtClean="0">
                <a:latin typeface="+mn-lt"/>
                <a:cs typeface="+mn-cs"/>
              </a:defRPr>
            </a:lvl1pPr>
          </a:lstStyle>
          <a:p>
            <a:pPr>
              <a:defRPr/>
            </a:pPr>
            <a:fld id="{73816550-F89E-43D2-88F3-1DFC294CA142}" type="datetimeFigureOut">
              <a:rPr lang="en-US"/>
              <a:pPr>
                <a:defRPr/>
              </a:pPr>
              <a:t>10/26/2015</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fontAlgn="auto">
              <a:spcBef>
                <a:spcPts val="0"/>
              </a:spcBef>
              <a:spcAft>
                <a:spcPts val="0"/>
              </a:spcAft>
              <a:defRPr sz="1200" smtClean="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fontAlgn="auto">
              <a:spcBef>
                <a:spcPts val="0"/>
              </a:spcBef>
              <a:spcAft>
                <a:spcPts val="0"/>
              </a:spcAft>
              <a:defRPr sz="1200" smtClean="0">
                <a:latin typeface="+mn-lt"/>
                <a:cs typeface="+mn-cs"/>
              </a:defRPr>
            </a:lvl1pPr>
          </a:lstStyle>
          <a:p>
            <a:pPr>
              <a:defRPr/>
            </a:pPr>
            <a:fld id="{4350057B-543D-4378-9BC1-A080A5AD9845}"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endParaRPr lang="en-GB"/>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endParaRPr lang="en-GB"/>
          </a:p>
        </p:txBody>
      </p:sp>
      <p:sp>
        <p:nvSpPr>
          <p:cNvPr id="4" name="Date Placeholder 3"/>
          <p:cNvSpPr txBox="1">
            <a:spLocks noGrp="1"/>
          </p:cNvSpPr>
          <p:nvPr>
            <p:ph type="dt" sz="half" idx="10"/>
          </p:nvPr>
        </p:nvSpPr>
        <p:spPr>
          <a:ln/>
        </p:spPr>
        <p:txBody>
          <a:bodyPr/>
          <a:lstStyle>
            <a:lvl1pPr>
              <a:defRPr/>
            </a:lvl1pPr>
          </a:lstStyle>
          <a:p>
            <a:pPr>
              <a:defRPr/>
            </a:pPr>
            <a:fld id="{8CE11759-E0E1-47C0-9DE1-D2A6F1A01DEF}" type="datetime1">
              <a:rPr/>
              <a:pPr>
                <a:defRPr/>
              </a:pPr>
              <a:t>25/10/2015</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087D40F3-0E72-4C50-B128-D2B110006065}" type="slidenum">
              <a:rPr/>
              <a:pPr>
                <a:defRPr/>
              </a:pPr>
              <a:t>‹#›</a:t>
            </a:fld>
            <a:endParaRPr/>
          </a:p>
        </p:txBody>
      </p:sp>
    </p:spTree>
  </p:cSld>
  <p:clrMapOvr>
    <a:masterClrMapping/>
  </p:clrMapOvr>
  <p:transition/>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10"/>
          </p:nvPr>
        </p:nvSpPr>
        <p:spPr>
          <a:ln/>
        </p:spPr>
        <p:txBody>
          <a:bodyPr/>
          <a:lstStyle>
            <a:lvl1pPr>
              <a:defRPr/>
            </a:lvl1pPr>
          </a:lstStyle>
          <a:p>
            <a:pPr>
              <a:defRPr/>
            </a:pPr>
            <a:fld id="{0C470383-E6E0-4ED1-942E-03B6B259C683}" type="datetime1">
              <a:rPr/>
              <a:pPr>
                <a:defRPr/>
              </a:pPr>
              <a:t>25/10/2015</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B58ED919-3A23-4DB0-9084-6E73BE83DA34}"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endParaRPr lang="en-GB"/>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10"/>
          </p:nvPr>
        </p:nvSpPr>
        <p:spPr>
          <a:ln/>
        </p:spPr>
        <p:txBody>
          <a:bodyPr/>
          <a:lstStyle>
            <a:lvl1pPr>
              <a:defRPr/>
            </a:lvl1pPr>
          </a:lstStyle>
          <a:p>
            <a:pPr>
              <a:defRPr/>
            </a:pPr>
            <a:fld id="{792C2113-37C2-4ACC-9722-7CC5D1A98C39}" type="datetime1">
              <a:rPr/>
              <a:pPr>
                <a:defRPr/>
              </a:pPr>
              <a:t>25/10/2015</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CF4E7FC9-216E-42C1-8E32-4823F56A89B5}"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txBox="1">
            <a:spLocks noGrp="1"/>
          </p:cNvSpPr>
          <p:nvPr>
            <p:ph type="dt" sz="half" idx="10"/>
          </p:nvPr>
        </p:nvSpPr>
        <p:spPr>
          <a:ln/>
        </p:spPr>
        <p:txBody>
          <a:bodyPr/>
          <a:lstStyle>
            <a:lvl1pPr>
              <a:defRPr/>
            </a:lvl1pPr>
          </a:lstStyle>
          <a:p>
            <a:pPr>
              <a:defRPr/>
            </a:pPr>
            <a:fld id="{17B5421F-FBBF-47EF-A403-DAFF0B21FD8D}" type="datetime1">
              <a:rPr/>
              <a:pPr>
                <a:defRPr/>
              </a:pPr>
              <a:t>25/10/2015</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6E64CE1C-3723-4C4C-AFCF-1199F1C12B32}"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endParaRPr lang="en-GB"/>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ACC20B6C-BDF9-480D-8ABB-CCE0ABD4B156}" type="datetime1">
              <a:rPr/>
              <a:pPr>
                <a:defRPr/>
              </a:pPr>
              <a:t>25/10/2015</a:t>
            </a:fld>
            <a:endParaRPr/>
          </a:p>
        </p:txBody>
      </p:sp>
      <p:sp>
        <p:nvSpPr>
          <p:cNvPr id="5" name="Footer Placeholder 4"/>
          <p:cNvSpPr txBox="1">
            <a:spLocks noGrp="1"/>
          </p:cNvSpPr>
          <p:nvPr>
            <p:ph type="ftr" sz="quarter" idx="11"/>
          </p:nvPr>
        </p:nvSpPr>
        <p:spPr>
          <a:ln/>
        </p:spPr>
        <p:txBody>
          <a:bodyPr/>
          <a:lstStyle>
            <a:lvl1pPr>
              <a:defRPr/>
            </a:lvl1pPr>
          </a:lstStyle>
          <a:p>
            <a:pPr>
              <a:defRPr/>
            </a:pPr>
            <a:endParaRPr/>
          </a:p>
        </p:txBody>
      </p:sp>
      <p:sp>
        <p:nvSpPr>
          <p:cNvPr id="6" name="Slide Number Placeholder 5"/>
          <p:cNvSpPr txBox="1">
            <a:spLocks noGrp="1"/>
          </p:cNvSpPr>
          <p:nvPr>
            <p:ph type="sldNum" sz="quarter" idx="12"/>
          </p:nvPr>
        </p:nvSpPr>
        <p:spPr>
          <a:ln/>
        </p:spPr>
        <p:txBody>
          <a:bodyPr/>
          <a:lstStyle>
            <a:lvl1pPr>
              <a:defRPr/>
            </a:lvl1pPr>
          </a:lstStyle>
          <a:p>
            <a:pPr>
              <a:defRPr/>
            </a:pPr>
            <a:fld id="{1611A794-D646-4C07-ABD5-5CD497617731}"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txBox="1">
            <a:spLocks noGrp="1"/>
          </p:cNvSpPr>
          <p:nvPr>
            <p:ph type="dt" sz="half" idx="10"/>
          </p:nvPr>
        </p:nvSpPr>
        <p:spPr>
          <a:ln/>
        </p:spPr>
        <p:txBody>
          <a:bodyPr/>
          <a:lstStyle>
            <a:lvl1pPr>
              <a:defRPr/>
            </a:lvl1pPr>
          </a:lstStyle>
          <a:p>
            <a:pPr>
              <a:defRPr/>
            </a:pPr>
            <a:fld id="{724BC8A9-56F2-45DE-B0AB-B1739460EC15}" type="datetime1">
              <a:rPr/>
              <a:pPr>
                <a:defRPr/>
              </a:pPr>
              <a:t>25/10/2015</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9CE45423-E195-4BDB-A867-A97F4B3EAF41}"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txBox="1">
            <a:spLocks noGrp="1"/>
          </p:cNvSpPr>
          <p:nvPr>
            <p:ph type="dt" sz="half" idx="10"/>
          </p:nvPr>
        </p:nvSpPr>
        <p:spPr>
          <a:ln/>
        </p:spPr>
        <p:txBody>
          <a:bodyPr/>
          <a:lstStyle>
            <a:lvl1pPr>
              <a:defRPr/>
            </a:lvl1pPr>
          </a:lstStyle>
          <a:p>
            <a:pPr>
              <a:defRPr/>
            </a:pPr>
            <a:fld id="{DFACAC23-06FE-4DC3-954A-3B415D111317}" type="datetime1">
              <a:rPr/>
              <a:pPr>
                <a:defRPr/>
              </a:pPr>
              <a:t>25/10/2015</a:t>
            </a:fld>
            <a:endParaRPr/>
          </a:p>
        </p:txBody>
      </p:sp>
      <p:sp>
        <p:nvSpPr>
          <p:cNvPr id="8" name="Footer Placeholder 4"/>
          <p:cNvSpPr txBox="1">
            <a:spLocks noGrp="1"/>
          </p:cNvSpPr>
          <p:nvPr>
            <p:ph type="ftr" sz="quarter" idx="11"/>
          </p:nvPr>
        </p:nvSpPr>
        <p:spPr>
          <a:ln/>
        </p:spPr>
        <p:txBody>
          <a:bodyPr/>
          <a:lstStyle>
            <a:lvl1pPr>
              <a:defRPr/>
            </a:lvl1pPr>
          </a:lstStyle>
          <a:p>
            <a:pPr>
              <a:defRPr/>
            </a:pPr>
            <a:endParaRPr/>
          </a:p>
        </p:txBody>
      </p:sp>
      <p:sp>
        <p:nvSpPr>
          <p:cNvPr id="9" name="Slide Number Placeholder 5"/>
          <p:cNvSpPr txBox="1">
            <a:spLocks noGrp="1"/>
          </p:cNvSpPr>
          <p:nvPr>
            <p:ph type="sldNum" sz="quarter" idx="12"/>
          </p:nvPr>
        </p:nvSpPr>
        <p:spPr>
          <a:ln/>
        </p:spPr>
        <p:txBody>
          <a:bodyPr/>
          <a:lstStyle>
            <a:lvl1pPr>
              <a:defRPr/>
            </a:lvl1pPr>
          </a:lstStyle>
          <a:p>
            <a:pPr>
              <a:defRPr/>
            </a:pPr>
            <a:fld id="{92898BF5-27D0-4807-AA88-9B2D04619533}"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3"/>
          <p:cNvSpPr txBox="1">
            <a:spLocks noGrp="1"/>
          </p:cNvSpPr>
          <p:nvPr>
            <p:ph type="dt" sz="half" idx="10"/>
          </p:nvPr>
        </p:nvSpPr>
        <p:spPr>
          <a:ln/>
        </p:spPr>
        <p:txBody>
          <a:bodyPr/>
          <a:lstStyle>
            <a:lvl1pPr>
              <a:defRPr/>
            </a:lvl1pPr>
          </a:lstStyle>
          <a:p>
            <a:pPr>
              <a:defRPr/>
            </a:pPr>
            <a:fld id="{2BD89A95-CE3D-42CF-87D4-BE153BFFFC17}" type="datetime1">
              <a:rPr/>
              <a:pPr>
                <a:defRPr/>
              </a:pPr>
              <a:t>25/10/2015</a:t>
            </a:fld>
            <a:endParaRPr/>
          </a:p>
        </p:txBody>
      </p:sp>
      <p:sp>
        <p:nvSpPr>
          <p:cNvPr id="4" name="Footer Placeholder 4"/>
          <p:cNvSpPr txBox="1">
            <a:spLocks noGrp="1"/>
          </p:cNvSpPr>
          <p:nvPr>
            <p:ph type="ftr" sz="quarter" idx="11"/>
          </p:nvPr>
        </p:nvSpPr>
        <p:spPr>
          <a:ln/>
        </p:spPr>
        <p:txBody>
          <a:bodyPr/>
          <a:lstStyle>
            <a:lvl1pPr>
              <a:defRPr/>
            </a:lvl1pPr>
          </a:lstStyle>
          <a:p>
            <a:pPr>
              <a:defRPr/>
            </a:pPr>
            <a:endParaRPr/>
          </a:p>
        </p:txBody>
      </p:sp>
      <p:sp>
        <p:nvSpPr>
          <p:cNvPr id="5" name="Slide Number Placeholder 5"/>
          <p:cNvSpPr txBox="1">
            <a:spLocks noGrp="1"/>
          </p:cNvSpPr>
          <p:nvPr>
            <p:ph type="sldNum" sz="quarter" idx="12"/>
          </p:nvPr>
        </p:nvSpPr>
        <p:spPr>
          <a:ln/>
        </p:spPr>
        <p:txBody>
          <a:bodyPr/>
          <a:lstStyle>
            <a:lvl1pPr>
              <a:defRPr/>
            </a:lvl1pPr>
          </a:lstStyle>
          <a:p>
            <a:pPr>
              <a:defRPr/>
            </a:pPr>
            <a:fld id="{291C870C-BBB5-45FD-811A-64E706925B85}"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CFA29DAC-D12E-4AD3-9436-BCA6076F9033}" type="datetime1">
              <a:rPr/>
              <a:pPr>
                <a:defRPr/>
              </a:pPr>
              <a:t>25/10/2015</a:t>
            </a:fld>
            <a:endParaRPr/>
          </a:p>
        </p:txBody>
      </p:sp>
      <p:sp>
        <p:nvSpPr>
          <p:cNvPr id="3" name="Footer Placeholder 4"/>
          <p:cNvSpPr txBox="1">
            <a:spLocks noGrp="1"/>
          </p:cNvSpPr>
          <p:nvPr>
            <p:ph type="ftr" sz="quarter" idx="11"/>
          </p:nvPr>
        </p:nvSpPr>
        <p:spPr>
          <a:ln/>
        </p:spPr>
        <p:txBody>
          <a:bodyPr/>
          <a:lstStyle>
            <a:lvl1pPr>
              <a:defRPr/>
            </a:lvl1pPr>
          </a:lstStyle>
          <a:p>
            <a:pPr>
              <a:defRPr/>
            </a:pPr>
            <a:endParaRPr/>
          </a:p>
        </p:txBody>
      </p:sp>
      <p:sp>
        <p:nvSpPr>
          <p:cNvPr id="4" name="Slide Number Placeholder 5"/>
          <p:cNvSpPr txBox="1">
            <a:spLocks noGrp="1"/>
          </p:cNvSpPr>
          <p:nvPr>
            <p:ph type="sldNum" sz="quarter" idx="12"/>
          </p:nvPr>
        </p:nvSpPr>
        <p:spPr>
          <a:ln/>
        </p:spPr>
        <p:txBody>
          <a:bodyPr/>
          <a:lstStyle>
            <a:lvl1pPr>
              <a:defRPr/>
            </a:lvl1pPr>
          </a:lstStyle>
          <a:p>
            <a:pPr>
              <a:defRPr/>
            </a:pPr>
            <a:fld id="{564BEBF0-37CE-47DF-B3AA-A9AD85EBF2ED}" type="slidenum">
              <a:rPr/>
              <a:pPr>
                <a:defRPr/>
              </a:pPr>
              <a:t>‹#›</a:t>
            </a:fld>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endParaRPr lang="en-GB"/>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8F298428-EF0C-4A0B-8470-C589AA3F93EC}" type="datetime1">
              <a:rPr/>
              <a:pPr>
                <a:defRPr/>
              </a:pPr>
              <a:t>25/10/2015</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D1F617C7-A762-4A59-870C-45E226AE0043}"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endParaRPr lang="en-GB"/>
          </a:p>
        </p:txBody>
      </p:sp>
      <p:sp>
        <p:nvSpPr>
          <p:cNvPr id="3" name="Picture Placeholder 2"/>
          <p:cNvSpPr txBox="1">
            <a:spLocks noGrp="1"/>
          </p:cNvSpPr>
          <p:nvPr>
            <p:ph type="pic" idx="1"/>
          </p:nvPr>
        </p:nvSpPr>
        <p:spPr>
          <a:xfrm>
            <a:off x="1792288" y="612776"/>
            <a:ext cx="5486400" cy="4114800"/>
          </a:xfrm>
        </p:spPr>
        <p:txBody>
          <a:bodyPr/>
          <a:lstStyle>
            <a:lvl1pPr marL="0" indent="0">
              <a:buNone/>
              <a:defRPr lang="en-GB"/>
            </a:lvl1pPr>
          </a:lstStyle>
          <a:p>
            <a:pPr lvl="0"/>
            <a:endParaRPr lang="en-GB" noProof="0" smtClean="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D2D24B9C-2BFB-4CE8-8E02-2D2C486C87AA}" type="datetime1">
              <a:rPr/>
              <a:pPr>
                <a:defRPr/>
              </a:pPr>
              <a:t>25/10/2015</a:t>
            </a:fld>
            <a:endParaRPr/>
          </a:p>
        </p:txBody>
      </p:sp>
      <p:sp>
        <p:nvSpPr>
          <p:cNvPr id="6" name="Footer Placeholder 4"/>
          <p:cNvSpPr txBox="1">
            <a:spLocks noGrp="1"/>
          </p:cNvSpPr>
          <p:nvPr>
            <p:ph type="ftr" sz="quarter" idx="11"/>
          </p:nvPr>
        </p:nvSpPr>
        <p:spPr>
          <a:ln/>
        </p:spPr>
        <p:txBody>
          <a:bodyPr/>
          <a:lstStyle>
            <a:lvl1pPr>
              <a:defRPr/>
            </a:lvl1pPr>
          </a:lstStyle>
          <a:p>
            <a:pPr>
              <a:defRPr/>
            </a:pPr>
            <a:endParaRPr/>
          </a:p>
        </p:txBody>
      </p:sp>
      <p:sp>
        <p:nvSpPr>
          <p:cNvPr id="7" name="Slide Number Placeholder 5"/>
          <p:cNvSpPr txBox="1">
            <a:spLocks noGrp="1"/>
          </p:cNvSpPr>
          <p:nvPr>
            <p:ph type="sldNum" sz="quarter" idx="12"/>
          </p:nvPr>
        </p:nvSpPr>
        <p:spPr>
          <a:ln/>
        </p:spPr>
        <p:txBody>
          <a:bodyPr/>
          <a:lstStyle>
            <a:lvl1pPr>
              <a:defRPr/>
            </a:lvl1pPr>
          </a:lstStyle>
          <a:p>
            <a:pPr>
              <a:defRPr/>
            </a:pPr>
            <a:fld id="{8472717C-FA1B-4F60-A09C-BFD265FD3639}"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6D9F1"/>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endParaRPr lang="en-GB" smtClean="0"/>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smtClean="0">
                <a:solidFill>
                  <a:srgbClr val="898989"/>
                </a:solidFill>
                <a:uFillTx/>
                <a:latin typeface="Calibri"/>
                <a:cs typeface="+mn-cs"/>
              </a:defRPr>
            </a:lvl1pPr>
          </a:lstStyle>
          <a:p>
            <a:pPr>
              <a:defRPr/>
            </a:pPr>
            <a:fld id="{74E9441D-B77B-412C-B343-7D813AB69B6A}" type="datetime1">
              <a:rPr/>
              <a:pPr>
                <a:defRPr/>
              </a:pPr>
              <a:t>25/10/2015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smtClean="0">
                <a:solidFill>
                  <a:srgbClr val="898989"/>
                </a:solidFill>
                <a:uFillTx/>
                <a:latin typeface="Calibri"/>
                <a:cs typeface="+mn-cs"/>
              </a:defRPr>
            </a:lvl1pPr>
          </a:lstStyle>
          <a:p>
            <a:pPr>
              <a:defRPr/>
            </a:pPr>
            <a:endParaRP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smtClean="0">
                <a:solidFill>
                  <a:srgbClr val="898989"/>
                </a:solidFill>
                <a:uFillTx/>
                <a:latin typeface="Calibri"/>
                <a:cs typeface="+mn-cs"/>
              </a:defRPr>
            </a:lvl1pPr>
          </a:lstStyle>
          <a:p>
            <a:pPr>
              <a:defRPr/>
            </a:pPr>
            <a:fld id="{DB93C29D-6310-4633-84BA-326EC85976ED}"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a:spcBef>
          <a:spcPct val="0"/>
        </a:spcBef>
        <a:spcAft>
          <a:spcPct val="0"/>
        </a:spcAft>
        <a:defRPr lang="en-US" sz="4400" kern="1200">
          <a:solidFill>
            <a:srgbClr val="000000"/>
          </a:solidFill>
          <a:latin typeface="Calibri"/>
        </a:defRPr>
      </a:lvl1pPr>
      <a:lvl2pPr algn="ctr" rtl="0" eaLnBrk="0" fontAlgn="base">
        <a:spcBef>
          <a:spcPct val="0"/>
        </a:spcBef>
        <a:spcAft>
          <a:spcPct val="0"/>
        </a:spcAft>
        <a:defRPr sz="4400">
          <a:solidFill>
            <a:srgbClr val="000000"/>
          </a:solidFill>
          <a:latin typeface="Calibri" pitchFamily="34" charset="0"/>
        </a:defRPr>
      </a:lvl2pPr>
      <a:lvl3pPr algn="ctr" rtl="0" eaLnBrk="0" fontAlgn="base">
        <a:spcBef>
          <a:spcPct val="0"/>
        </a:spcBef>
        <a:spcAft>
          <a:spcPct val="0"/>
        </a:spcAft>
        <a:defRPr sz="4400">
          <a:solidFill>
            <a:srgbClr val="000000"/>
          </a:solidFill>
          <a:latin typeface="Calibri" pitchFamily="34" charset="0"/>
        </a:defRPr>
      </a:lvl3pPr>
      <a:lvl4pPr algn="ctr" rtl="0" eaLnBrk="0" fontAlgn="base">
        <a:spcBef>
          <a:spcPct val="0"/>
        </a:spcBef>
        <a:spcAft>
          <a:spcPct val="0"/>
        </a:spcAft>
        <a:defRPr sz="4400">
          <a:solidFill>
            <a:srgbClr val="000000"/>
          </a:solidFill>
          <a:latin typeface="Calibri" pitchFamily="34" charset="0"/>
        </a:defRPr>
      </a:lvl4pPr>
      <a:lvl5pPr algn="ctr" rtl="0" eaLnBrk="0" fontAlgn="base">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txBox="1">
            <a:spLocks noGrp="1"/>
          </p:cNvSpPr>
          <p:nvPr>
            <p:ph type="ctrTitle"/>
          </p:nvPr>
        </p:nvSpPr>
        <p:spPr>
          <a:xfrm>
            <a:off x="685800" y="2130425"/>
            <a:ext cx="7772400" cy="1470025"/>
          </a:xfrm>
        </p:spPr>
        <p:txBody>
          <a:bodyPr/>
          <a:lstStyle/>
          <a:p>
            <a:pPr eaLnBrk="1"/>
            <a:r>
              <a:rPr dirty="0" smtClean="0">
                <a:latin typeface="Calibri" pitchFamily="34" charset="0"/>
              </a:rPr>
              <a:t>“Sustainability of Global Fund-supported </a:t>
            </a:r>
            <a:r>
              <a:rPr dirty="0" err="1" smtClean="0">
                <a:latin typeface="Calibri" pitchFamily="34" charset="0"/>
              </a:rPr>
              <a:t>programmes</a:t>
            </a:r>
            <a:r>
              <a:rPr dirty="0" smtClean="0">
                <a:latin typeface="Calibri" pitchFamily="34" charset="0"/>
              </a:rPr>
              <a:t> with a </a:t>
            </a:r>
            <a:r>
              <a:rPr smtClean="0">
                <a:latin typeface="Calibri" pitchFamily="34" charset="0"/>
              </a:rPr>
              <a:t>focus on(HR) </a:t>
            </a:r>
            <a:r>
              <a:rPr dirty="0" smtClean="0">
                <a:latin typeface="Calibri" pitchFamily="34" charset="0"/>
              </a:rPr>
              <a:t>capacity building in the Member States”</a:t>
            </a:r>
            <a:endParaRPr lang="en-GB" dirty="0" smtClean="0">
              <a:latin typeface="Calibri" pitchFamily="34" charset="0"/>
            </a:endParaRPr>
          </a:p>
        </p:txBody>
      </p:sp>
      <p:sp>
        <p:nvSpPr>
          <p:cNvPr id="2051" name="Subtitle 2"/>
          <p:cNvSpPr txBox="1">
            <a:spLocks noGrp="1"/>
          </p:cNvSpPr>
          <p:nvPr>
            <p:ph type="subTitle" idx="1"/>
          </p:nvPr>
        </p:nvSpPr>
        <p:spPr>
          <a:xfrm>
            <a:off x="1371600" y="3886200"/>
            <a:ext cx="6400800" cy="1752600"/>
          </a:xfrm>
        </p:spPr>
        <p:txBody>
          <a:bodyPr/>
          <a:lstStyle/>
          <a:p>
            <a:pPr eaLnBrk="1"/>
            <a:endParaRPr lang="en-GB" smtClean="0">
              <a:latin typeface="Calibri" pitchFamily="34" charset="0"/>
            </a:endParaRPr>
          </a:p>
          <a:p>
            <a:pPr eaLnBrk="1"/>
            <a:endParaRPr lang="en-GB" smtClean="0">
              <a:latin typeface="Calibri" pitchFamily="34" charset="0"/>
            </a:endParaRPr>
          </a:p>
          <a:p>
            <a:pPr eaLnBrk="1"/>
            <a:r>
              <a:rPr lang="en-GB" smtClean="0">
                <a:latin typeface="Calibri" pitchFamily="34" charset="0"/>
              </a:rPr>
              <a:t>Palitha Abeykoon</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txBox="1">
            <a:spLocks noGrp="1"/>
          </p:cNvSpPr>
          <p:nvPr>
            <p:ph type="title"/>
          </p:nvPr>
        </p:nvSpPr>
        <p:spPr/>
        <p:txBody>
          <a:bodyPr/>
          <a:lstStyle/>
          <a:p>
            <a:pPr eaLnBrk="1"/>
            <a:r>
              <a:rPr lang="en-GB" sz="3200" b="1" i="1" smtClean="0">
                <a:latin typeface="Calibri" pitchFamily="34" charset="0"/>
              </a:rPr>
              <a:t/>
            </a:r>
            <a:br>
              <a:rPr lang="en-GB" sz="3200" b="1" i="1" smtClean="0">
                <a:latin typeface="Calibri" pitchFamily="34" charset="0"/>
              </a:rPr>
            </a:br>
            <a:r>
              <a:rPr lang="en-GB" sz="3200" b="1" i="1" smtClean="0">
                <a:latin typeface="Calibri" pitchFamily="34" charset="0"/>
              </a:rPr>
              <a:t>Specific HR interventions in the proposals: Recruitment</a:t>
            </a:r>
            <a:br>
              <a:rPr lang="en-GB" sz="3200" b="1" i="1" smtClean="0">
                <a:latin typeface="Calibri" pitchFamily="34" charset="0"/>
              </a:rPr>
            </a:br>
            <a:r>
              <a:rPr lang="en-GB" sz="3200" b="1" i="1" smtClean="0">
                <a:latin typeface="Calibri" pitchFamily="34" charset="0"/>
              </a:rPr>
              <a:t/>
            </a:r>
            <a:br>
              <a:rPr lang="en-GB" sz="3200" b="1" i="1" smtClean="0">
                <a:latin typeface="Calibri" pitchFamily="34" charset="0"/>
              </a:rPr>
            </a:br>
            <a:endParaRPr lang="en-GB" sz="3200" smtClean="0">
              <a:latin typeface="Calibri" pitchFamily="34" charset="0"/>
            </a:endParaRPr>
          </a:p>
        </p:txBody>
      </p:sp>
      <p:sp>
        <p:nvSpPr>
          <p:cNvPr id="3" name="Content Placeholder 2"/>
          <p:cNvSpPr txBox="1">
            <a:spLocks noGrp="1"/>
          </p:cNvSpPr>
          <p:nvPr>
            <p:ph idx="1"/>
          </p:nvPr>
        </p:nvSpPr>
        <p:spPr/>
        <p:txBody>
          <a:bodyPr/>
          <a:lstStyle/>
          <a:p>
            <a:pPr eaLnBrk="1" fontAlgn="auto">
              <a:lnSpc>
                <a:spcPct val="80000"/>
              </a:lnSpc>
              <a:spcBef>
                <a:spcPts val="500"/>
              </a:spcBef>
              <a:spcAft>
                <a:spcPts val="0"/>
              </a:spcAft>
              <a:buFont typeface="Arial" pitchFamily="34"/>
              <a:buChar char="•"/>
              <a:defRPr/>
            </a:pPr>
            <a:r>
              <a:rPr lang="en-GB" sz="2000" dirty="0" smtClean="0"/>
              <a:t>New/temporary posts are created for administrators, accountants, procurement and logistics experts or similar positions. </a:t>
            </a:r>
          </a:p>
          <a:p>
            <a:pPr eaLnBrk="1" fontAlgn="auto">
              <a:lnSpc>
                <a:spcPct val="80000"/>
              </a:lnSpc>
              <a:spcBef>
                <a:spcPts val="500"/>
              </a:spcBef>
              <a:spcAft>
                <a:spcPts val="0"/>
              </a:spcAft>
              <a:buFont typeface="Arial" pitchFamily="34"/>
              <a:buChar char="•"/>
              <a:defRPr/>
            </a:pPr>
            <a:r>
              <a:rPr lang="en-GB" sz="2000" dirty="0" smtClean="0"/>
              <a:t>Staff are often hired only for the project time and may include external consultants, or secondments from the ministry of health. </a:t>
            </a:r>
          </a:p>
          <a:p>
            <a:pPr eaLnBrk="1" fontAlgn="auto">
              <a:lnSpc>
                <a:spcPct val="80000"/>
              </a:lnSpc>
              <a:spcBef>
                <a:spcPts val="500"/>
              </a:spcBef>
              <a:spcAft>
                <a:spcPts val="0"/>
              </a:spcAft>
              <a:buFont typeface="Arial" pitchFamily="34"/>
              <a:buChar char="•"/>
              <a:defRPr/>
            </a:pPr>
            <a:r>
              <a:rPr lang="en-GB" sz="2000" b="1" dirty="0" smtClean="0"/>
              <a:t>Few of these positions have a long-term perspective -  o</a:t>
            </a:r>
            <a:r>
              <a:rPr lang="en-GB" sz="2000" dirty="0" smtClean="0"/>
              <a:t>n the other hand, increased recruitment is planned for volunteer community health workers and volunteer staff for peer education.</a:t>
            </a:r>
          </a:p>
          <a:p>
            <a:pPr eaLnBrk="1" fontAlgn="auto">
              <a:lnSpc>
                <a:spcPct val="80000"/>
              </a:lnSpc>
              <a:spcBef>
                <a:spcPts val="500"/>
              </a:spcBef>
              <a:spcAft>
                <a:spcPts val="0"/>
              </a:spcAft>
              <a:buFont typeface="Arial" pitchFamily="34"/>
              <a:buChar char="•"/>
              <a:defRPr/>
            </a:pPr>
            <a:r>
              <a:rPr lang="en-GB" sz="2000" dirty="0" smtClean="0"/>
              <a:t>So the programmes will not have a sustained HR base left after the project – partly the govt responsibility.</a:t>
            </a:r>
          </a:p>
          <a:p>
            <a:pPr eaLnBrk="1" fontAlgn="auto">
              <a:lnSpc>
                <a:spcPct val="80000"/>
              </a:lnSpc>
              <a:spcBef>
                <a:spcPts val="500"/>
              </a:spcBef>
              <a:spcAft>
                <a:spcPts val="0"/>
              </a:spcAft>
              <a:buNone/>
              <a:defRPr/>
            </a:pPr>
            <a:r>
              <a:rPr lang="en-GB" sz="2000" b="1" dirty="0" smtClean="0"/>
              <a:t> </a:t>
            </a:r>
          </a:p>
          <a:p>
            <a:pPr marL="0" indent="0" eaLnBrk="1" fontAlgn="auto">
              <a:lnSpc>
                <a:spcPct val="80000"/>
              </a:lnSpc>
              <a:spcBef>
                <a:spcPts val="500"/>
              </a:spcBef>
              <a:spcAft>
                <a:spcPts val="0"/>
              </a:spcAft>
              <a:buFont typeface="Arial" pitchFamily="34"/>
              <a:buNone/>
              <a:defRPr/>
            </a:pPr>
            <a:r>
              <a:rPr lang="en-GB" sz="2000" b="1" dirty="0" smtClean="0"/>
              <a:t>Therefore looks as if the number of core health workforce categories is rarely increased through Global Fund resources; countries are forced to look for more creative solutions to address human resources constraints.</a:t>
            </a:r>
            <a:r>
              <a:rPr lang="en-GB" sz="2000" dirty="0" smtClean="0"/>
              <a:t> </a:t>
            </a:r>
          </a:p>
          <a:p>
            <a:pPr eaLnBrk="1" fontAlgn="auto">
              <a:lnSpc>
                <a:spcPct val="80000"/>
              </a:lnSpc>
              <a:spcBef>
                <a:spcPts val="500"/>
              </a:spcBef>
              <a:spcAft>
                <a:spcPts val="0"/>
              </a:spcAft>
              <a:buFont typeface="Arial" pitchFamily="34"/>
              <a:buChar char="•"/>
              <a:defRPr/>
            </a:pPr>
            <a:endParaRPr lang="en-GB" sz="20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txBox="1">
            <a:spLocks noGrp="1"/>
          </p:cNvSpPr>
          <p:nvPr>
            <p:ph type="title"/>
          </p:nvPr>
        </p:nvSpPr>
        <p:spPr/>
        <p:txBody>
          <a:bodyPr/>
          <a:lstStyle/>
          <a:p>
            <a:pPr eaLnBrk="1"/>
            <a:r>
              <a:rPr lang="en-GB" sz="3200" b="1" i="1" smtClean="0">
                <a:latin typeface="Calibri" pitchFamily="34" charset="0"/>
              </a:rPr>
              <a:t>Motivation and retention strategies</a:t>
            </a:r>
            <a:br>
              <a:rPr lang="en-GB" sz="3200" b="1" i="1" smtClean="0">
                <a:latin typeface="Calibri" pitchFamily="34" charset="0"/>
              </a:rPr>
            </a:br>
            <a:endParaRPr lang="en-GB" sz="3200" smtClean="0">
              <a:latin typeface="Calibri" pitchFamily="34" charset="0"/>
            </a:endParaRPr>
          </a:p>
        </p:txBody>
      </p:sp>
      <p:sp>
        <p:nvSpPr>
          <p:cNvPr id="23555" name="Content Placeholder 2"/>
          <p:cNvSpPr txBox="1">
            <a:spLocks noGrp="1"/>
          </p:cNvSpPr>
          <p:nvPr>
            <p:ph idx="1"/>
          </p:nvPr>
        </p:nvSpPr>
        <p:spPr>
          <a:xfrm>
            <a:off x="457200" y="1052513"/>
            <a:ext cx="8229600" cy="5073650"/>
          </a:xfrm>
        </p:spPr>
        <p:txBody>
          <a:bodyPr/>
          <a:lstStyle/>
          <a:p>
            <a:pPr eaLnBrk="1">
              <a:lnSpc>
                <a:spcPct val="80000"/>
              </a:lnSpc>
              <a:spcBef>
                <a:spcPts val="700"/>
              </a:spcBef>
            </a:pPr>
            <a:r>
              <a:rPr lang="en-GB" sz="3000" smtClean="0">
                <a:latin typeface="Calibri" pitchFamily="34" charset="0"/>
              </a:rPr>
              <a:t>Motivation and retention strategies recognized as important issue but most proposals do not provide any strategies to address it …</a:t>
            </a:r>
          </a:p>
          <a:p>
            <a:pPr eaLnBrk="1">
              <a:lnSpc>
                <a:spcPct val="80000"/>
              </a:lnSpc>
              <a:spcBef>
                <a:spcPts val="700"/>
              </a:spcBef>
            </a:pPr>
            <a:r>
              <a:rPr lang="en-GB" sz="3000" smtClean="0">
                <a:latin typeface="Calibri" pitchFamily="34" charset="0"/>
              </a:rPr>
              <a:t>Monetary incentives in addition to salaries are a controversial topic -and some remuneration strategies for volunteers who will not be paid a salary include travel and transport allowances, provision of motorbikes, and skills-building and training opportunities. </a:t>
            </a:r>
          </a:p>
          <a:p>
            <a:pPr eaLnBrk="1">
              <a:lnSpc>
                <a:spcPct val="80000"/>
              </a:lnSpc>
              <a:spcBef>
                <a:spcPts val="700"/>
              </a:spcBef>
            </a:pPr>
            <a:r>
              <a:rPr lang="en-GB" sz="3000" smtClean="0">
                <a:latin typeface="Calibri" pitchFamily="34" charset="0"/>
              </a:rPr>
              <a:t>Performance based incentives and improved feedback and supervision systems are also suggested activities but not consistent.</a:t>
            </a:r>
          </a:p>
          <a:p>
            <a:pPr eaLnBrk="1">
              <a:lnSpc>
                <a:spcPct val="80000"/>
              </a:lnSpc>
              <a:spcBef>
                <a:spcPts val="700"/>
              </a:spcBef>
            </a:pPr>
            <a:endParaRPr lang="en-GB" sz="3000" smtClean="0">
              <a:latin typeface="Calibri"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txBox="1">
            <a:spLocks noGrp="1"/>
          </p:cNvSpPr>
          <p:nvPr>
            <p:ph type="title"/>
          </p:nvPr>
        </p:nvSpPr>
        <p:spPr/>
        <p:txBody>
          <a:bodyPr/>
          <a:lstStyle/>
          <a:p>
            <a:pPr eaLnBrk="1"/>
            <a:r>
              <a:rPr lang="en-GB" sz="4000" b="1" i="1" smtClean="0">
                <a:latin typeface="Calibri" pitchFamily="34" charset="0"/>
              </a:rPr>
              <a:t>Skill mix and regulation</a:t>
            </a:r>
            <a:br>
              <a:rPr lang="en-GB" sz="4000" b="1" i="1" smtClean="0">
                <a:latin typeface="Calibri" pitchFamily="34" charset="0"/>
              </a:rPr>
            </a:br>
            <a:endParaRPr lang="en-GB" sz="4000" smtClean="0">
              <a:latin typeface="Calibri" pitchFamily="34" charset="0"/>
            </a:endParaRPr>
          </a:p>
        </p:txBody>
      </p:sp>
      <p:sp>
        <p:nvSpPr>
          <p:cNvPr id="24579" name="Content Placeholder 2"/>
          <p:cNvSpPr txBox="1">
            <a:spLocks noGrp="1"/>
          </p:cNvSpPr>
          <p:nvPr>
            <p:ph idx="1"/>
          </p:nvPr>
        </p:nvSpPr>
        <p:spPr/>
        <p:txBody>
          <a:bodyPr/>
          <a:lstStyle/>
          <a:p>
            <a:pPr eaLnBrk="1">
              <a:lnSpc>
                <a:spcPct val="90000"/>
              </a:lnSpc>
              <a:spcBef>
                <a:spcPts val="600"/>
              </a:spcBef>
            </a:pPr>
            <a:r>
              <a:rPr lang="en-GB" sz="2700" dirty="0" smtClean="0">
                <a:latin typeface="Calibri" pitchFamily="34" charset="0"/>
              </a:rPr>
              <a:t>Skill mix and regulation of human resources for health is strongly affected by Global Fund activities, especially through the creation of numerous new types of front-line health workers. </a:t>
            </a:r>
          </a:p>
          <a:p>
            <a:pPr eaLnBrk="1">
              <a:lnSpc>
                <a:spcPct val="90000"/>
              </a:lnSpc>
              <a:spcBef>
                <a:spcPts val="600"/>
              </a:spcBef>
            </a:pPr>
            <a:r>
              <a:rPr lang="en-GB" sz="2700" dirty="0" smtClean="0">
                <a:latin typeface="Calibri" pitchFamily="34" charset="0"/>
              </a:rPr>
              <a:t>No overall skill mix plans. </a:t>
            </a:r>
          </a:p>
          <a:p>
            <a:pPr eaLnBrk="1">
              <a:lnSpc>
                <a:spcPct val="90000"/>
              </a:lnSpc>
              <a:spcBef>
                <a:spcPts val="600"/>
              </a:spcBef>
            </a:pPr>
            <a:r>
              <a:rPr lang="en-GB" sz="2700" dirty="0" smtClean="0">
                <a:latin typeface="Calibri" pitchFamily="34" charset="0"/>
              </a:rPr>
              <a:t>Long-term effects on health service delivery as well the role of the professional associations in the CCM in this process pose interesting questions for future research. </a:t>
            </a:r>
          </a:p>
          <a:p>
            <a:pPr eaLnBrk="1">
              <a:lnSpc>
                <a:spcPct val="90000"/>
              </a:lnSpc>
              <a:spcBef>
                <a:spcPts val="600"/>
              </a:spcBef>
            </a:pPr>
            <a:endParaRPr lang="en-GB" sz="2700"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txBox="1">
            <a:spLocks noGrp="1"/>
          </p:cNvSpPr>
          <p:nvPr>
            <p:ph type="title"/>
          </p:nvPr>
        </p:nvSpPr>
        <p:spPr/>
        <p:txBody>
          <a:bodyPr/>
          <a:lstStyle/>
          <a:p>
            <a:pPr eaLnBrk="1"/>
            <a:r>
              <a:rPr lang="en-GB" sz="4000" b="1" i="1" smtClean="0">
                <a:latin typeface="Calibri" pitchFamily="34" charset="0"/>
              </a:rPr>
              <a:t>Sustainability</a:t>
            </a:r>
            <a:br>
              <a:rPr lang="en-GB" sz="4000" b="1" i="1" smtClean="0">
                <a:latin typeface="Calibri" pitchFamily="34" charset="0"/>
              </a:rPr>
            </a:br>
            <a:endParaRPr lang="en-GB" sz="4000" smtClean="0">
              <a:latin typeface="Calibri" pitchFamily="34" charset="0"/>
            </a:endParaRPr>
          </a:p>
        </p:txBody>
      </p:sp>
      <p:sp>
        <p:nvSpPr>
          <p:cNvPr id="25603" name="Content Placeholder 2"/>
          <p:cNvSpPr txBox="1">
            <a:spLocks noGrp="1"/>
          </p:cNvSpPr>
          <p:nvPr>
            <p:ph idx="1"/>
          </p:nvPr>
        </p:nvSpPr>
        <p:spPr/>
        <p:txBody>
          <a:bodyPr/>
          <a:lstStyle/>
          <a:p>
            <a:pPr eaLnBrk="1">
              <a:lnSpc>
                <a:spcPct val="80000"/>
              </a:lnSpc>
              <a:spcBef>
                <a:spcPts val="500"/>
              </a:spcBef>
            </a:pPr>
            <a:r>
              <a:rPr lang="en-GB" sz="2000" smtClean="0">
                <a:latin typeface="Calibri" pitchFamily="34" charset="0"/>
              </a:rPr>
              <a:t>Where the health workforce accounts for an important share of the budget - with regard to sustainability of salaries–few settled agreements for the time after the proposal period is over. </a:t>
            </a:r>
          </a:p>
          <a:p>
            <a:pPr eaLnBrk="1">
              <a:lnSpc>
                <a:spcPct val="80000"/>
              </a:lnSpc>
              <a:spcBef>
                <a:spcPts val="500"/>
              </a:spcBef>
            </a:pPr>
            <a:r>
              <a:rPr lang="en-GB" sz="2000" smtClean="0">
                <a:latin typeface="Calibri" pitchFamily="34" charset="0"/>
              </a:rPr>
              <a:t>Vague statements may be found, such as "staffing costs will need to be absorbed into the MOH or other service delivery organization budgets" or "government should be able to absorb the additional staff" </a:t>
            </a:r>
          </a:p>
          <a:p>
            <a:pPr eaLnBrk="1">
              <a:lnSpc>
                <a:spcPct val="80000"/>
              </a:lnSpc>
              <a:spcBef>
                <a:spcPts val="500"/>
              </a:spcBef>
            </a:pPr>
            <a:r>
              <a:rPr lang="en-GB" sz="2000" smtClean="0">
                <a:latin typeface="Calibri" pitchFamily="34" charset="0"/>
              </a:rPr>
              <a:t>Key weaknesses are </a:t>
            </a:r>
            <a:r>
              <a:rPr lang="en-GB" sz="2000" b="1" smtClean="0">
                <a:latin typeface="Calibri" pitchFamily="34" charset="0"/>
              </a:rPr>
              <a:t>a lack of a comprehensive situation analysis for the health workforce and a lack of overall health workforce development plans</a:t>
            </a:r>
            <a:r>
              <a:rPr lang="en-GB" sz="2000" smtClean="0">
                <a:latin typeface="Calibri" pitchFamily="34" charset="0"/>
              </a:rPr>
              <a:t> </a:t>
            </a:r>
          </a:p>
          <a:p>
            <a:pPr eaLnBrk="1">
              <a:lnSpc>
                <a:spcPct val="80000"/>
              </a:lnSpc>
              <a:spcBef>
                <a:spcPts val="500"/>
              </a:spcBef>
            </a:pPr>
            <a:r>
              <a:rPr lang="en-GB" sz="2000" smtClean="0">
                <a:latin typeface="Calibri" pitchFamily="34" charset="0"/>
              </a:rPr>
              <a:t>Interventions for the strengthening of the health workforce mainly address single issues without providing a wider strategy for long-term success. </a:t>
            </a:r>
          </a:p>
          <a:p>
            <a:pPr eaLnBrk="1">
              <a:lnSpc>
                <a:spcPct val="80000"/>
              </a:lnSpc>
              <a:spcBef>
                <a:spcPts val="500"/>
              </a:spcBef>
            </a:pPr>
            <a:r>
              <a:rPr lang="en-GB" sz="2000" smtClean="0">
                <a:latin typeface="Calibri" pitchFamily="34" charset="0"/>
              </a:rPr>
              <a:t>Numerous training activities are suggested, but they are not part of a coordinated country training plan. </a:t>
            </a:r>
          </a:p>
          <a:p>
            <a:pPr eaLnBrk="1">
              <a:lnSpc>
                <a:spcPct val="80000"/>
              </a:lnSpc>
              <a:spcBef>
                <a:spcPts val="500"/>
              </a:spcBef>
            </a:pPr>
            <a:endParaRPr lang="en-GB" sz="2000" smtClean="0">
              <a:latin typeface="Calibri"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txBox="1">
            <a:spLocks noGrp="1"/>
          </p:cNvSpPr>
          <p:nvPr>
            <p:ph type="title"/>
          </p:nvPr>
        </p:nvSpPr>
        <p:spPr>
          <a:xfrm>
            <a:off x="457200" y="274638"/>
            <a:ext cx="8229600" cy="993775"/>
          </a:xfrm>
        </p:spPr>
        <p:txBody>
          <a:bodyPr/>
          <a:lstStyle/>
          <a:p>
            <a:pPr eaLnBrk="1"/>
            <a:r>
              <a:rPr lang="en-GB" sz="3600" smtClean="0">
                <a:latin typeface="Calibri" pitchFamily="34" charset="0"/>
              </a:rPr>
              <a:t>Mid term review of 2015 (HIV Sri Lanka)</a:t>
            </a:r>
            <a:br>
              <a:rPr lang="en-GB" sz="3600" smtClean="0">
                <a:latin typeface="Calibri" pitchFamily="34" charset="0"/>
              </a:rPr>
            </a:br>
            <a:endParaRPr lang="en-GB" sz="3600" smtClean="0">
              <a:latin typeface="Calibri" pitchFamily="34" charset="0"/>
            </a:endParaRPr>
          </a:p>
        </p:txBody>
      </p:sp>
      <p:sp>
        <p:nvSpPr>
          <p:cNvPr id="3" name="Content Placeholder 2"/>
          <p:cNvSpPr txBox="1">
            <a:spLocks noGrp="1"/>
          </p:cNvSpPr>
          <p:nvPr>
            <p:ph idx="1"/>
          </p:nvPr>
        </p:nvSpPr>
        <p:spPr/>
        <p:txBody>
          <a:bodyPr/>
          <a:lstStyle/>
          <a:p>
            <a:pPr eaLnBrk="1" fontAlgn="auto">
              <a:spcAft>
                <a:spcPts val="0"/>
              </a:spcAft>
              <a:buFont typeface="Arial" pitchFamily="34"/>
              <a:buChar char="•"/>
              <a:defRPr/>
            </a:pPr>
            <a:r>
              <a:rPr lang="en-GB" smtClean="0"/>
              <a:t>Recommendations </a:t>
            </a:r>
          </a:p>
          <a:p>
            <a:pPr lvl="1" eaLnBrk="1" fontAlgn="auto">
              <a:spcAft>
                <a:spcPts val="0"/>
              </a:spcAft>
              <a:buFont typeface="Arial" pitchFamily="34"/>
              <a:buChar char="–"/>
              <a:defRPr/>
            </a:pPr>
            <a:r>
              <a:rPr lang="en-GB" smtClean="0"/>
              <a:t>Staff vacancies at STD clinics to be filled </a:t>
            </a:r>
          </a:p>
          <a:p>
            <a:pPr lvl="1" eaLnBrk="1" fontAlgn="auto">
              <a:spcAft>
                <a:spcPts val="0"/>
              </a:spcAft>
              <a:buFont typeface="Arial" pitchFamily="34"/>
              <a:buChar char="–"/>
              <a:defRPr/>
            </a:pPr>
            <a:r>
              <a:rPr lang="en-GB" smtClean="0"/>
              <a:t>Provide incentives for working in geographically difficult areas </a:t>
            </a:r>
          </a:p>
          <a:p>
            <a:pPr lvl="1" eaLnBrk="1" fontAlgn="auto">
              <a:spcAft>
                <a:spcPts val="0"/>
              </a:spcAft>
              <a:buFont typeface="Arial" pitchFamily="34"/>
              <a:buChar char="–"/>
              <a:defRPr/>
            </a:pPr>
            <a:r>
              <a:rPr lang="en-GB" smtClean="0"/>
              <a:t>Make training compulsory for all staff working in STD clinics </a:t>
            </a:r>
          </a:p>
          <a:p>
            <a:pPr lvl="1" eaLnBrk="1" fontAlgn="auto">
              <a:spcAft>
                <a:spcPts val="0"/>
              </a:spcAft>
              <a:buFont typeface="Arial" pitchFamily="34"/>
              <a:buChar char="–"/>
              <a:defRPr/>
            </a:pPr>
            <a:r>
              <a:rPr lang="en-GB" smtClean="0"/>
              <a:t>Dialogue with Directorate of Education Training and Research of Ministry of Health </a:t>
            </a:r>
          </a:p>
          <a:p>
            <a:pPr lvl="1" eaLnBrk="1" fontAlgn="auto">
              <a:spcAft>
                <a:spcPts val="0"/>
              </a:spcAft>
              <a:buFont typeface="Arial" pitchFamily="34"/>
              <a:buChar char="–"/>
              <a:defRPr/>
            </a:pPr>
            <a:r>
              <a:rPr lang="en-GB" smtClean="0"/>
              <a:t>about including HIV/AIDS in all curriculums </a:t>
            </a:r>
          </a:p>
          <a:p>
            <a:pPr marL="0" indent="0" eaLnBrk="1" fontAlgn="auto">
              <a:spcAft>
                <a:spcPts val="0"/>
              </a:spcAft>
              <a:buFont typeface="Arial" pitchFamily="34"/>
              <a:buNone/>
              <a:defRPr/>
            </a:pPr>
            <a:r>
              <a:rPr lang="en-GB" smtClean="0"/>
              <a:t/>
            </a:r>
            <a:br>
              <a:rPr lang="en-GB" smtClean="0"/>
            </a:br>
            <a:r>
              <a:rPr lang="en-GB" smtClean="0"/>
              <a:t/>
            </a:r>
            <a:br>
              <a:rPr lang="en-GB" smtClean="0"/>
            </a:br>
            <a:endParaRPr lang="en-GB" smtClean="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txBox="1">
            <a:spLocks noGrp="1"/>
          </p:cNvSpPr>
          <p:nvPr>
            <p:ph type="title"/>
          </p:nvPr>
        </p:nvSpPr>
        <p:spPr/>
        <p:txBody>
          <a:bodyPr/>
          <a:lstStyle/>
          <a:p>
            <a:pPr eaLnBrk="1"/>
            <a:r>
              <a:rPr lang="en-GB" smtClean="0">
                <a:latin typeface="Calibri" pitchFamily="34" charset="0"/>
              </a:rPr>
              <a:t>Malaria – HRH component</a:t>
            </a:r>
          </a:p>
        </p:txBody>
      </p:sp>
      <p:sp>
        <p:nvSpPr>
          <p:cNvPr id="27651" name="Content Placeholder 2"/>
          <p:cNvSpPr txBox="1">
            <a:spLocks noGrp="1"/>
          </p:cNvSpPr>
          <p:nvPr>
            <p:ph idx="1"/>
          </p:nvPr>
        </p:nvSpPr>
        <p:spPr/>
        <p:txBody>
          <a:bodyPr/>
          <a:lstStyle/>
          <a:p>
            <a:pPr eaLnBrk="1"/>
            <a:r>
              <a:rPr lang="en-GB" smtClean="0">
                <a:latin typeface="Calibri" pitchFamily="34" charset="0"/>
              </a:rPr>
              <a:t>A few administrative positions supported</a:t>
            </a:r>
          </a:p>
          <a:p>
            <a:pPr eaLnBrk="1"/>
            <a:r>
              <a:rPr lang="en-GB" smtClean="0">
                <a:latin typeface="Calibri" pitchFamily="34" charset="0"/>
              </a:rPr>
              <a:t>Technical –Ento, Epid, clinicians</a:t>
            </a:r>
          </a:p>
          <a:p>
            <a:pPr eaLnBrk="1"/>
            <a:r>
              <a:rPr lang="en-GB" smtClean="0">
                <a:latin typeface="Calibri" pitchFamily="34" charset="0"/>
              </a:rPr>
              <a:t>Program support staff </a:t>
            </a:r>
          </a:p>
          <a:p>
            <a:pPr lvl="1" eaLnBrk="1"/>
            <a:r>
              <a:rPr lang="en-GB" smtClean="0">
                <a:latin typeface="Calibri" pitchFamily="34" charset="0"/>
              </a:rPr>
              <a:t> implementation –M&amp;E, HR, Procurement</a:t>
            </a:r>
          </a:p>
          <a:p>
            <a:pPr lvl="1" eaLnBrk="1"/>
            <a:r>
              <a:rPr lang="en-GB" smtClean="0">
                <a:latin typeface="Calibri" pitchFamily="34" charset="0"/>
              </a:rPr>
              <a:t>Lab</a:t>
            </a:r>
          </a:p>
          <a:p>
            <a:pPr lvl="1" eaLnBrk="1"/>
            <a:r>
              <a:rPr lang="en-GB" smtClean="0">
                <a:latin typeface="Calibri" pitchFamily="34" charset="0"/>
              </a:rPr>
              <a:t>TB assistants</a:t>
            </a:r>
          </a:p>
          <a:p>
            <a:pPr eaLnBrk="1"/>
            <a:r>
              <a:rPr lang="en-GB" smtClean="0">
                <a:latin typeface="Calibri" pitchFamily="34" charset="0"/>
              </a:rPr>
              <a:t>General staff</a:t>
            </a:r>
          </a:p>
          <a:p>
            <a:pPr eaLnBrk="1"/>
            <a:endParaRPr lang="en-GB" smtClean="0">
              <a:latin typeface="Calibri"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txBox="1">
            <a:spLocks noGrp="1"/>
          </p:cNvSpPr>
          <p:nvPr>
            <p:ph type="title"/>
          </p:nvPr>
        </p:nvSpPr>
        <p:spPr/>
        <p:txBody>
          <a:bodyPr/>
          <a:lstStyle/>
          <a:p>
            <a:pPr eaLnBrk="1"/>
            <a:r>
              <a:rPr lang="en-GB" smtClean="0">
                <a:latin typeface="Calibri" pitchFamily="34" charset="0"/>
              </a:rPr>
              <a:t>TB proposal</a:t>
            </a:r>
          </a:p>
        </p:txBody>
      </p:sp>
      <p:sp>
        <p:nvSpPr>
          <p:cNvPr id="28675" name="Content Placeholder 2"/>
          <p:cNvSpPr txBox="1">
            <a:spLocks noGrp="1"/>
          </p:cNvSpPr>
          <p:nvPr>
            <p:ph idx="1"/>
          </p:nvPr>
        </p:nvSpPr>
        <p:spPr/>
        <p:txBody>
          <a:bodyPr/>
          <a:lstStyle/>
          <a:p>
            <a:pPr eaLnBrk="1"/>
            <a:r>
              <a:rPr lang="en-GB" sz="2400" i="1" smtClean="0">
                <a:latin typeface="Calibri" pitchFamily="34" charset="0"/>
              </a:rPr>
              <a:t>“The GF has transferred some good management practices which will be useful….. </a:t>
            </a:r>
          </a:p>
          <a:p>
            <a:pPr eaLnBrk="1"/>
            <a:r>
              <a:rPr lang="en-GB" sz="2400" i="1" smtClean="0">
                <a:latin typeface="Calibri" pitchFamily="34" charset="0"/>
              </a:rPr>
              <a:t>Being a band 4 country we face some problems….GF not too keen to support staff, vehicles etc. but difficult for the govt also and hence not sure how we will sustain the recruits and how we will get the work done afterwards….</a:t>
            </a:r>
          </a:p>
          <a:p>
            <a:pPr eaLnBrk="1"/>
            <a:r>
              <a:rPr lang="en-GB" sz="2400" i="1" smtClean="0">
                <a:latin typeface="Calibri" pitchFamily="34" charset="0"/>
              </a:rPr>
              <a:t>Therefore our HR transition plan is actually “hypothetical”  and we are not sure if we will be able to absorb these additional temporary staff. Also we are not sure if we will have sufficient staff to sustain the services afterwards. However GF seems to be happy with our hypothetical plan.”</a:t>
            </a:r>
          </a:p>
          <a:p>
            <a:pPr eaLnBrk="1"/>
            <a:endParaRPr lang="en-GB" i="1" smtClean="0">
              <a:latin typeface="Calibri"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txBox="1">
            <a:spLocks noGrp="1"/>
          </p:cNvSpPr>
          <p:nvPr>
            <p:ph type="title"/>
          </p:nvPr>
        </p:nvSpPr>
        <p:spPr/>
        <p:txBody>
          <a:bodyPr/>
          <a:lstStyle/>
          <a:p>
            <a:pPr eaLnBrk="1"/>
            <a:r>
              <a:rPr lang="en-GB" sz="1600" b="1" smtClean="0">
                <a:latin typeface="Calibri" pitchFamily="34" charset="0"/>
              </a:rPr>
              <a:t>GF/SIIC10/paper 08: </a:t>
            </a:r>
            <a:r>
              <a:rPr lang="en-GB" sz="1600" smtClean="0">
                <a:latin typeface="Calibri" pitchFamily="34" charset="0"/>
              </a:rPr>
              <a:t>	</a:t>
            </a:r>
            <a:br>
              <a:rPr lang="en-GB" sz="1600" smtClean="0">
                <a:latin typeface="Calibri" pitchFamily="34" charset="0"/>
              </a:rPr>
            </a:br>
            <a:r>
              <a:rPr lang="en-GB" sz="3200" b="1" smtClean="0">
                <a:latin typeface="Calibri" pitchFamily="34" charset="0"/>
              </a:rPr>
              <a:t>Human Resources:</a:t>
            </a:r>
            <a:endParaRPr lang="en-GB" sz="3200" smtClean="0">
              <a:latin typeface="Calibri" pitchFamily="34" charset="0"/>
            </a:endParaRPr>
          </a:p>
        </p:txBody>
      </p:sp>
      <p:sp>
        <p:nvSpPr>
          <p:cNvPr id="29699" name="Content Placeholder 2"/>
          <p:cNvSpPr txBox="1">
            <a:spLocks noGrp="1"/>
          </p:cNvSpPr>
          <p:nvPr>
            <p:ph idx="1"/>
          </p:nvPr>
        </p:nvSpPr>
        <p:spPr>
          <a:xfrm>
            <a:off x="457200" y="1341438"/>
            <a:ext cx="8229600" cy="4784725"/>
          </a:xfrm>
        </p:spPr>
        <p:txBody>
          <a:bodyPr/>
          <a:lstStyle/>
          <a:p>
            <a:pPr eaLnBrk="1"/>
            <a:r>
              <a:rPr lang="en-GB" sz="2400" smtClean="0">
                <a:latin typeface="Calibri" pitchFamily="34" charset="0"/>
              </a:rPr>
              <a:t>Human resource capacity building is sustained only when trainings are institutionalized in the national education system or within the Ministry of Health HR development programs. </a:t>
            </a:r>
          </a:p>
          <a:p>
            <a:pPr eaLnBrk="1"/>
            <a:r>
              <a:rPr lang="en-GB" sz="2400" smtClean="0">
                <a:latin typeface="Calibri" pitchFamily="34" charset="0"/>
              </a:rPr>
              <a:t>Capacity building for the non health work force is likely to be abandoned after GF support. </a:t>
            </a:r>
          </a:p>
          <a:p>
            <a:pPr eaLnBrk="1"/>
            <a:r>
              <a:rPr lang="en-GB" sz="2400" smtClean="0">
                <a:latin typeface="Calibri" pitchFamily="34" charset="0"/>
              </a:rPr>
              <a:t>Retention of grant supported professionals in the health system depends largely on the government’s staffing plans, availability of positions and on government’s commitment. </a:t>
            </a:r>
          </a:p>
          <a:p>
            <a:pPr eaLnBrk="1"/>
            <a:r>
              <a:rPr lang="en-GB" sz="2400" smtClean="0">
                <a:latin typeface="Calibri" pitchFamily="34" charset="0"/>
              </a:rPr>
              <a:t>Most countries failed to sustain the HR capacity developed with GF support and to retain GF supported professionals in the pubic sector and/ or in disease programs.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txBox="1">
            <a:spLocks noGrp="1"/>
          </p:cNvSpPr>
          <p:nvPr>
            <p:ph type="title"/>
          </p:nvPr>
        </p:nvSpPr>
        <p:spPr/>
        <p:txBody>
          <a:bodyPr/>
          <a:lstStyle/>
          <a:p>
            <a:pPr eaLnBrk="1"/>
            <a:r>
              <a:rPr lang="en-GB" smtClean="0">
                <a:latin typeface="Calibri" pitchFamily="34" charset="0"/>
              </a:rPr>
              <a:t>conclusions</a:t>
            </a:r>
          </a:p>
        </p:txBody>
      </p:sp>
      <p:sp>
        <p:nvSpPr>
          <p:cNvPr id="32771" name="Content Placeholder 2"/>
          <p:cNvSpPr txBox="1">
            <a:spLocks noGrp="1"/>
          </p:cNvSpPr>
          <p:nvPr>
            <p:ph idx="1"/>
          </p:nvPr>
        </p:nvSpPr>
        <p:spPr/>
        <p:txBody>
          <a:bodyPr/>
          <a:lstStyle/>
          <a:p>
            <a:pPr eaLnBrk="1"/>
            <a:r>
              <a:rPr lang="en-GB" sz="2400" dirty="0" smtClean="0">
                <a:latin typeface="Calibri" pitchFamily="34" charset="0"/>
              </a:rPr>
              <a:t>In countries like Sri Lanka the role of the government is very strong and donor funds, while being very important, is quantum wise not very large</a:t>
            </a:r>
          </a:p>
          <a:p>
            <a:pPr eaLnBrk="1"/>
            <a:r>
              <a:rPr lang="en-GB" sz="2400" dirty="0" smtClean="0">
                <a:latin typeface="Calibri" pitchFamily="34" charset="0"/>
              </a:rPr>
              <a:t>CCM is not a nationally representative body in health policy formulation nor even a central player in the donor assistance</a:t>
            </a:r>
          </a:p>
          <a:p>
            <a:pPr eaLnBrk="1"/>
            <a:r>
              <a:rPr lang="en-GB" sz="2400" dirty="0" smtClean="0">
                <a:latin typeface="Calibri" pitchFamily="34" charset="0"/>
              </a:rPr>
              <a:t>Therefore seems that the CCM  is expected to bear an unreal role in terms of decision making </a:t>
            </a:r>
          </a:p>
          <a:p>
            <a:pPr eaLnBrk="1"/>
            <a:r>
              <a:rPr lang="en-GB" sz="2400" dirty="0" smtClean="0">
                <a:latin typeface="Calibri" pitchFamily="34" charset="0"/>
              </a:rPr>
              <a:t>Issues of sustainability are rarely discussed as the CCM non govt sector has little role in this</a:t>
            </a:r>
          </a:p>
          <a:p>
            <a:pPr eaLnBrk="1"/>
            <a:r>
              <a:rPr lang="en-GB" sz="2400" dirty="0" smtClean="0">
                <a:latin typeface="Calibri" pitchFamily="34" charset="0"/>
              </a:rPr>
              <a:t>Therefore inherent weaknesses prevail….</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txBox="1">
            <a:spLocks noGrp="1"/>
          </p:cNvSpPr>
          <p:nvPr>
            <p:ph type="title"/>
          </p:nvPr>
        </p:nvSpPr>
        <p:spPr/>
        <p:txBody>
          <a:bodyPr/>
          <a:lstStyle/>
          <a:p>
            <a:pPr eaLnBrk="1"/>
            <a:r>
              <a:rPr lang="en-GB" sz="4000" b="1" smtClean="0">
                <a:latin typeface="Calibri" pitchFamily="34" charset="0"/>
              </a:rPr>
              <a:t>Conclusions</a:t>
            </a:r>
            <a:br>
              <a:rPr lang="en-GB" sz="4000" b="1" smtClean="0">
                <a:latin typeface="Calibri" pitchFamily="34" charset="0"/>
              </a:rPr>
            </a:br>
            <a:endParaRPr lang="en-GB" sz="4000" smtClean="0">
              <a:latin typeface="Calibri" pitchFamily="34" charset="0"/>
            </a:endParaRPr>
          </a:p>
        </p:txBody>
      </p:sp>
      <p:sp>
        <p:nvSpPr>
          <p:cNvPr id="34819" name="Content Placeholder 2"/>
          <p:cNvSpPr txBox="1">
            <a:spLocks noGrp="1"/>
          </p:cNvSpPr>
          <p:nvPr>
            <p:ph idx="1"/>
          </p:nvPr>
        </p:nvSpPr>
        <p:spPr>
          <a:xfrm>
            <a:off x="457200" y="1268413"/>
            <a:ext cx="8229600" cy="4857750"/>
          </a:xfrm>
        </p:spPr>
        <p:txBody>
          <a:bodyPr/>
          <a:lstStyle/>
          <a:p>
            <a:pPr eaLnBrk="1">
              <a:lnSpc>
                <a:spcPct val="80000"/>
              </a:lnSpc>
              <a:spcBef>
                <a:spcPts val="500"/>
              </a:spcBef>
            </a:pPr>
            <a:r>
              <a:rPr lang="en-GB" sz="2000" dirty="0" smtClean="0">
                <a:latin typeface="Calibri" pitchFamily="34" charset="0"/>
              </a:rPr>
              <a:t>Reveal a struggle between the Global Fund's goal to fight the three targeted diseases, on the one hand, and the need to strengthen health systems as a prerequisite for success, on the other. Unfortunately, favour is to the Global Fund's disease-related objectives over cross-cutting issues. </a:t>
            </a:r>
          </a:p>
          <a:p>
            <a:pPr eaLnBrk="1">
              <a:lnSpc>
                <a:spcPct val="80000"/>
              </a:lnSpc>
              <a:spcBef>
                <a:spcPts val="500"/>
              </a:spcBef>
            </a:pPr>
            <a:endParaRPr lang="en-GB" sz="2000" dirty="0" smtClean="0">
              <a:latin typeface="Calibri" pitchFamily="34" charset="0"/>
            </a:endParaRPr>
          </a:p>
          <a:p>
            <a:pPr eaLnBrk="1">
              <a:lnSpc>
                <a:spcPct val="80000"/>
              </a:lnSpc>
              <a:spcBef>
                <a:spcPts val="500"/>
              </a:spcBef>
            </a:pPr>
            <a:r>
              <a:rPr lang="en-GB" sz="2000" dirty="0" smtClean="0">
                <a:latin typeface="Calibri" pitchFamily="34" charset="0"/>
              </a:rPr>
              <a:t>In realizing the opportunities the Global Fund provides for human resources interventions, countries should go beyond short-term objectives and link their activities to a long-term development of their human resources for health. </a:t>
            </a:r>
          </a:p>
          <a:p>
            <a:pPr eaLnBrk="1">
              <a:lnSpc>
                <a:spcPct val="80000"/>
              </a:lnSpc>
              <a:spcBef>
                <a:spcPts val="500"/>
              </a:spcBef>
            </a:pPr>
            <a:endParaRPr lang="en-GB" sz="2000" b="1" dirty="0" smtClean="0">
              <a:latin typeface="Calibri" pitchFamily="34" charset="0"/>
            </a:endParaRPr>
          </a:p>
          <a:p>
            <a:pPr eaLnBrk="1">
              <a:lnSpc>
                <a:spcPct val="80000"/>
              </a:lnSpc>
              <a:spcBef>
                <a:spcPts val="500"/>
              </a:spcBef>
            </a:pPr>
            <a:r>
              <a:rPr lang="en-GB" sz="2000" b="1" dirty="0" smtClean="0">
                <a:latin typeface="Calibri" pitchFamily="34" charset="0"/>
              </a:rPr>
              <a:t>One step that can be taken at the country level is to ensure more involvement of human resources stakeholders and experts in both the CCM and the proposal writing groups. </a:t>
            </a:r>
          </a:p>
          <a:p>
            <a:pPr eaLnBrk="1">
              <a:lnSpc>
                <a:spcPct val="80000"/>
              </a:lnSpc>
              <a:spcBef>
                <a:spcPts val="500"/>
              </a:spcBef>
            </a:pPr>
            <a:endParaRPr lang="en-GB" sz="2000" dirty="0" smtClean="0">
              <a:latin typeface="Calibri" pitchFamily="34" charset="0"/>
            </a:endParaRPr>
          </a:p>
          <a:p>
            <a:pPr eaLnBrk="1">
              <a:lnSpc>
                <a:spcPct val="80000"/>
              </a:lnSpc>
              <a:spcBef>
                <a:spcPts val="500"/>
              </a:spcBef>
            </a:pPr>
            <a:r>
              <a:rPr lang="en-GB" sz="2000" dirty="0" smtClean="0">
                <a:latin typeface="Calibri" pitchFamily="34" charset="0"/>
              </a:rPr>
              <a:t>could play a more proactive role in formulating sustainable HR Plans during the transition</a:t>
            </a:r>
          </a:p>
          <a:p>
            <a:pPr eaLnBrk="1">
              <a:lnSpc>
                <a:spcPct val="80000"/>
              </a:lnSpc>
              <a:spcBef>
                <a:spcPts val="500"/>
              </a:spcBef>
            </a:pPr>
            <a:endParaRPr lang="en-GB" sz="2000"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p:txBody>
          <a:bodyPr/>
          <a:lstStyle/>
          <a:p>
            <a:pPr eaLnBrk="1"/>
            <a:r>
              <a:rPr lang="en-GB" b="1" smtClean="0">
                <a:latin typeface="Calibri" pitchFamily="34" charset="0"/>
              </a:rPr>
              <a:t>GF/SIIC10/paper 08: </a:t>
            </a:r>
            <a:r>
              <a:rPr lang="en-GB" smtClean="0">
                <a:latin typeface="Calibri" pitchFamily="34" charset="0"/>
              </a:rPr>
              <a:t>	</a:t>
            </a:r>
            <a:br>
              <a:rPr lang="en-GB" smtClean="0">
                <a:latin typeface="Calibri" pitchFamily="34" charset="0"/>
              </a:rPr>
            </a:br>
            <a:endParaRPr lang="en-GB" smtClean="0">
              <a:latin typeface="Calibri" pitchFamily="34" charset="0"/>
            </a:endParaRPr>
          </a:p>
        </p:txBody>
      </p:sp>
      <p:sp>
        <p:nvSpPr>
          <p:cNvPr id="3" name="Content Placeholder 2"/>
          <p:cNvSpPr txBox="1">
            <a:spLocks noGrp="1"/>
          </p:cNvSpPr>
          <p:nvPr>
            <p:ph idx="1"/>
          </p:nvPr>
        </p:nvSpPr>
        <p:spPr/>
        <p:txBody>
          <a:bodyPr/>
          <a:lstStyle/>
          <a:p>
            <a:pPr marL="0" indent="0" eaLnBrk="1" fontAlgn="auto">
              <a:lnSpc>
                <a:spcPct val="150000"/>
              </a:lnSpc>
              <a:spcAft>
                <a:spcPts val="0"/>
              </a:spcAft>
              <a:buFont typeface="Arial" pitchFamily="34"/>
              <a:buNone/>
              <a:defRPr/>
            </a:pPr>
            <a:r>
              <a:rPr lang="en-GB" sz="2400" dirty="0" smtClean="0"/>
              <a:t>“The Development Continuum Working Group identified that as countries </a:t>
            </a:r>
            <a:r>
              <a:rPr lang="en-GB" sz="2400" b="1" dirty="0" smtClean="0">
                <a:solidFill>
                  <a:srgbClr val="FF0000"/>
                </a:solidFill>
              </a:rPr>
              <a:t>transition</a:t>
            </a:r>
            <a:r>
              <a:rPr lang="en-GB" sz="2400" dirty="0" smtClean="0"/>
              <a:t> between income classifications they become eligible for far less in Global Fund support or lose eligibility altogether; with continued economic growth, a number of Global Fund countries may not be eligible for Global Fund financing in the near future. There is a risk that these countries will not be able to </a:t>
            </a:r>
            <a:r>
              <a:rPr lang="en-GB" sz="2400" b="1" dirty="0" smtClean="0">
                <a:solidFill>
                  <a:srgbClr val="FF0000"/>
                </a:solidFill>
              </a:rPr>
              <a:t>sustain</a:t>
            </a:r>
            <a:r>
              <a:rPr lang="en-GB" sz="2400" dirty="0" smtClean="0"/>
              <a:t> the gains achieved through the Global Fund supported interventions. ….”</a:t>
            </a:r>
          </a:p>
          <a:p>
            <a:pPr eaLnBrk="1" fontAlgn="auto">
              <a:lnSpc>
                <a:spcPct val="150000"/>
              </a:lnSpc>
              <a:spcAft>
                <a:spcPts val="0"/>
              </a:spcAft>
              <a:buFont typeface="Arial" pitchFamily="34"/>
              <a:buChar char="•"/>
              <a:defRPr/>
            </a:pPr>
            <a:endParaRPr lang="en-GB"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txBox="1">
            <a:spLocks noGrp="1"/>
          </p:cNvSpPr>
          <p:nvPr>
            <p:ph type="title"/>
          </p:nvPr>
        </p:nvSpPr>
        <p:spPr/>
        <p:txBody>
          <a:bodyPr/>
          <a:lstStyle/>
          <a:p>
            <a:pPr algn="l" eaLnBrk="1"/>
            <a:r>
              <a:rPr lang="en-GB" sz="3200" b="1" dirty="0" smtClean="0"/>
              <a:t>Transition and Sustainability</a:t>
            </a:r>
          </a:p>
        </p:txBody>
      </p:sp>
      <p:sp>
        <p:nvSpPr>
          <p:cNvPr id="3" name="Content Placeholder 2"/>
          <p:cNvSpPr txBox="1">
            <a:spLocks noGrp="1"/>
          </p:cNvSpPr>
          <p:nvPr>
            <p:ph idx="1"/>
          </p:nvPr>
        </p:nvSpPr>
        <p:spPr/>
        <p:txBody>
          <a:bodyPr/>
          <a:lstStyle/>
          <a:p>
            <a:pPr eaLnBrk="1" fontAlgn="auto">
              <a:spcAft>
                <a:spcPts val="0"/>
              </a:spcAft>
              <a:buFont typeface="Arial" pitchFamily="34"/>
              <a:buChar char="•"/>
              <a:defRPr/>
            </a:pPr>
            <a:r>
              <a:rPr lang="en-GB" sz="2400" b="1" dirty="0" smtClean="0"/>
              <a:t>Transition: </a:t>
            </a:r>
            <a:r>
              <a:rPr lang="en-GB" sz="2400" dirty="0" smtClean="0"/>
              <a:t>the process of moving away from direct donor support by developing  mechanisms to manage health programs or interventions in a sustainable manner</a:t>
            </a:r>
          </a:p>
          <a:p>
            <a:pPr marL="0" indent="0" eaLnBrk="1" fontAlgn="auto">
              <a:spcAft>
                <a:spcPts val="0"/>
              </a:spcAft>
              <a:buFont typeface="Arial" pitchFamily="34"/>
              <a:buNone/>
              <a:defRPr/>
            </a:pPr>
            <a:endParaRPr lang="en-GB" sz="2400" dirty="0" smtClean="0"/>
          </a:p>
          <a:p>
            <a:pPr eaLnBrk="1" fontAlgn="auto">
              <a:spcAft>
                <a:spcPts val="0"/>
              </a:spcAft>
              <a:buFont typeface="Arial" pitchFamily="34"/>
              <a:buChar char="•"/>
              <a:defRPr/>
            </a:pPr>
            <a:r>
              <a:rPr lang="en-GB" sz="2400" b="1" dirty="0" smtClean="0"/>
              <a:t>Sustainability</a:t>
            </a:r>
            <a:r>
              <a:rPr lang="en-GB" sz="2400" dirty="0" smtClean="0"/>
              <a:t> is the capacity of a country to independently manage their disease specific Programs  in the long term without interruption or compromising quality</a:t>
            </a:r>
          </a:p>
          <a:p>
            <a:pPr eaLnBrk="1" fontAlgn="auto">
              <a:spcAft>
                <a:spcPts val="0"/>
              </a:spcAft>
              <a:buFont typeface="Arial" pitchFamily="34"/>
              <a:buChar char="•"/>
              <a:defRPr/>
            </a:pPr>
            <a:endParaRPr lang="en-GB" sz="2400" dirty="0" smtClean="0"/>
          </a:p>
          <a:p>
            <a:pPr eaLnBrk="1" fontAlgn="auto">
              <a:spcAft>
                <a:spcPts val="0"/>
              </a:spcAft>
              <a:buNone/>
              <a:defRPr/>
            </a:pPr>
            <a:r>
              <a:rPr lang="en-GB" sz="1400" dirty="0" smtClean="0"/>
              <a:t>Source:</a:t>
            </a:r>
          </a:p>
          <a:p>
            <a:pPr eaLnBrk="1" fontAlgn="auto">
              <a:spcAft>
                <a:spcPts val="0"/>
              </a:spcAft>
              <a:buNone/>
              <a:defRPr/>
            </a:pPr>
            <a:r>
              <a:rPr lang="en-US" sz="1400" dirty="0" smtClean="0"/>
              <a:t>TRANSITION AND SUSTAINABILITY OF GLOBAL FUND-SUPPORTED PROGRAMS</a:t>
            </a:r>
            <a:br>
              <a:rPr lang="en-US" sz="1400" dirty="0" smtClean="0"/>
            </a:br>
            <a:r>
              <a:rPr lang="en-US" sz="1400" dirty="0" smtClean="0"/>
              <a:t>SYNTHESIS  REPORT OF SELECTED COUNTRY CAS STUDIES AND REVIEWS</a:t>
            </a:r>
            <a:endParaRPr lang="en-GB" sz="1400"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txBox="1">
            <a:spLocks noGrp="1"/>
          </p:cNvSpPr>
          <p:nvPr>
            <p:ph type="title"/>
          </p:nvPr>
        </p:nvSpPr>
        <p:spPr>
          <a:xfrm>
            <a:off x="-180975" y="260350"/>
            <a:ext cx="8867775" cy="1008063"/>
          </a:xfrm>
        </p:spPr>
        <p:txBody>
          <a:bodyPr/>
          <a:lstStyle/>
          <a:p>
            <a:pPr eaLnBrk="1"/>
            <a:r>
              <a:rPr lang="en-GB" sz="3200" b="1" smtClean="0">
                <a:latin typeface="Calibri" pitchFamily="34" charset="0"/>
              </a:rPr>
              <a:t>Six building blocks of a health system </a:t>
            </a:r>
            <a:br>
              <a:rPr lang="en-GB" sz="3200" b="1" smtClean="0">
                <a:latin typeface="Calibri" pitchFamily="34" charset="0"/>
              </a:rPr>
            </a:br>
            <a:endParaRPr lang="en-GB" sz="3200" b="1" smtClean="0">
              <a:latin typeface="Calibri" pitchFamily="34" charset="0"/>
            </a:endParaRPr>
          </a:p>
        </p:txBody>
      </p:sp>
      <p:sp>
        <p:nvSpPr>
          <p:cNvPr id="12291" name="Content Placeholder 2"/>
          <p:cNvSpPr txBox="1">
            <a:spLocks noGrp="1"/>
          </p:cNvSpPr>
          <p:nvPr>
            <p:ph idx="1"/>
          </p:nvPr>
        </p:nvSpPr>
        <p:spPr>
          <a:xfrm>
            <a:off x="457200" y="1412875"/>
            <a:ext cx="8229600" cy="4713288"/>
          </a:xfrm>
        </p:spPr>
        <p:txBody>
          <a:bodyPr/>
          <a:lstStyle/>
          <a:p>
            <a:pPr eaLnBrk="1">
              <a:spcBef>
                <a:spcPts val="700"/>
              </a:spcBef>
            </a:pPr>
            <a:r>
              <a:rPr lang="en-GB" sz="2800" smtClean="0">
                <a:latin typeface="Calibri" pitchFamily="34" charset="0"/>
              </a:rPr>
              <a:t>Good </a:t>
            </a:r>
            <a:r>
              <a:rPr lang="en-GB" sz="2800" b="1" smtClean="0">
                <a:latin typeface="Calibri" pitchFamily="34" charset="0"/>
              </a:rPr>
              <a:t>health services</a:t>
            </a:r>
          </a:p>
          <a:p>
            <a:pPr eaLnBrk="1">
              <a:spcBef>
                <a:spcPts val="900"/>
              </a:spcBef>
            </a:pPr>
            <a:r>
              <a:rPr lang="en-GB" sz="3600" b="1" smtClean="0">
                <a:solidFill>
                  <a:srgbClr val="FF0000"/>
                </a:solidFill>
                <a:latin typeface="Calibri" pitchFamily="34" charset="0"/>
              </a:rPr>
              <a:t>A well-performing health workforce----	</a:t>
            </a:r>
            <a:r>
              <a:rPr lang="en-GB" sz="2800" i="1" smtClean="0">
                <a:latin typeface="Calibri" pitchFamily="34" charset="0"/>
              </a:rPr>
              <a:t>national workforce policies and investment plans; 	advocacy; norms, standards </a:t>
            </a:r>
          </a:p>
          <a:p>
            <a:pPr eaLnBrk="1">
              <a:spcBef>
                <a:spcPts val="700"/>
              </a:spcBef>
            </a:pPr>
            <a:r>
              <a:rPr lang="en-GB" sz="2800" smtClean="0">
                <a:latin typeface="Calibri" pitchFamily="34" charset="0"/>
              </a:rPr>
              <a:t>A well-functioning </a:t>
            </a:r>
            <a:r>
              <a:rPr lang="en-GB" sz="2800" b="1" smtClean="0">
                <a:latin typeface="Calibri" pitchFamily="34" charset="0"/>
              </a:rPr>
              <a:t>health information </a:t>
            </a:r>
            <a:r>
              <a:rPr lang="en-GB" sz="2800" smtClean="0">
                <a:latin typeface="Calibri" pitchFamily="34" charset="0"/>
              </a:rPr>
              <a:t>system</a:t>
            </a:r>
          </a:p>
          <a:p>
            <a:pPr eaLnBrk="1">
              <a:spcBef>
                <a:spcPts val="700"/>
              </a:spcBef>
            </a:pPr>
            <a:r>
              <a:rPr lang="en-GB" sz="2800" smtClean="0">
                <a:latin typeface="Calibri" pitchFamily="34" charset="0"/>
              </a:rPr>
              <a:t>Equitable access to essential </a:t>
            </a:r>
            <a:r>
              <a:rPr lang="en-GB" sz="2800" b="1" smtClean="0">
                <a:latin typeface="Calibri" pitchFamily="34" charset="0"/>
              </a:rPr>
              <a:t>medical products, vaccines and technologies</a:t>
            </a:r>
          </a:p>
          <a:p>
            <a:pPr eaLnBrk="1">
              <a:spcBef>
                <a:spcPts val="700"/>
              </a:spcBef>
            </a:pPr>
            <a:r>
              <a:rPr lang="en-GB" sz="2800" smtClean="0">
                <a:latin typeface="Calibri" pitchFamily="34" charset="0"/>
              </a:rPr>
              <a:t>A good </a:t>
            </a:r>
            <a:r>
              <a:rPr lang="en-GB" sz="2800" b="1" smtClean="0">
                <a:latin typeface="Calibri" pitchFamily="34" charset="0"/>
              </a:rPr>
              <a:t>health financing </a:t>
            </a:r>
            <a:r>
              <a:rPr lang="en-GB" sz="2800" smtClean="0">
                <a:latin typeface="Calibri" pitchFamily="34" charset="0"/>
              </a:rPr>
              <a:t>system</a:t>
            </a:r>
          </a:p>
          <a:p>
            <a:pPr eaLnBrk="1"/>
            <a:r>
              <a:rPr lang="en-GB" sz="2800" b="1" smtClean="0">
                <a:solidFill>
                  <a:srgbClr val="FF0000"/>
                </a:solidFill>
                <a:latin typeface="Calibri" pitchFamily="34" charset="0"/>
              </a:rPr>
              <a:t>Leadership and governance</a:t>
            </a:r>
            <a:endParaRPr lang="en-GB" sz="2800" smtClean="0">
              <a:solidFill>
                <a:srgbClr val="FF0000"/>
              </a:solidFill>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txBox="1">
            <a:spLocks noGrp="1"/>
          </p:cNvSpPr>
          <p:nvPr>
            <p:ph type="title"/>
          </p:nvPr>
        </p:nvSpPr>
        <p:spPr/>
        <p:txBody>
          <a:bodyPr/>
          <a:lstStyle/>
          <a:p>
            <a:pPr eaLnBrk="1"/>
            <a:r>
              <a:rPr lang="en-GB" smtClean="0">
                <a:latin typeface="Calibri" pitchFamily="34" charset="0"/>
              </a:rPr>
              <a:t>Why HR is important….</a:t>
            </a:r>
          </a:p>
        </p:txBody>
      </p:sp>
      <p:sp>
        <p:nvSpPr>
          <p:cNvPr id="13315" name="Content Placeholder 2"/>
          <p:cNvSpPr txBox="1">
            <a:spLocks noGrp="1"/>
          </p:cNvSpPr>
          <p:nvPr>
            <p:ph idx="1"/>
          </p:nvPr>
        </p:nvSpPr>
        <p:spPr/>
        <p:txBody>
          <a:bodyPr/>
          <a:lstStyle/>
          <a:p>
            <a:pPr eaLnBrk="1">
              <a:spcBef>
                <a:spcPts val="900"/>
              </a:spcBef>
            </a:pPr>
            <a:endParaRPr lang="en-GB" sz="3600" dirty="0" smtClean="0">
              <a:latin typeface="Calibri" pitchFamily="34" charset="0"/>
            </a:endParaRPr>
          </a:p>
          <a:p>
            <a:pPr eaLnBrk="1">
              <a:spcBef>
                <a:spcPts val="900"/>
              </a:spcBef>
            </a:pPr>
            <a:r>
              <a:rPr lang="en-GB" sz="3600" dirty="0" smtClean="0">
                <a:latin typeface="Calibri" pitchFamily="34" charset="0"/>
              </a:rPr>
              <a:t>……studies have shown evidence of a direct and positive causal link between the number and competence of health workers and health outcomes.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txBox="1">
            <a:spLocks noGrp="1"/>
          </p:cNvSpPr>
          <p:nvPr>
            <p:ph type="title"/>
          </p:nvPr>
        </p:nvSpPr>
        <p:spPr/>
        <p:txBody>
          <a:bodyPr/>
          <a:lstStyle/>
          <a:p>
            <a:pPr eaLnBrk="1"/>
            <a:endParaRPr smtClean="0">
              <a:latin typeface="Calibri" pitchFamily="34" charset="0"/>
            </a:endParaRPr>
          </a:p>
        </p:txBody>
      </p:sp>
      <p:pic>
        <p:nvPicPr>
          <p:cNvPr id="14339" name="Content Placeholder 2"/>
          <p:cNvPicPr>
            <a:picLocks noGrp="1" noChangeAspect="1"/>
          </p:cNvPicPr>
          <p:nvPr>
            <p:ph idx="1"/>
          </p:nvPr>
        </p:nvPicPr>
        <p:blipFill>
          <a:blip r:embed="rId2" cstate="print"/>
          <a:srcRect/>
          <a:stretch>
            <a:fillRect/>
          </a:stretch>
        </p:blipFill>
        <p:spPr>
          <a:xfrm>
            <a:off x="0" y="260350"/>
            <a:ext cx="8893175" cy="6192838"/>
          </a:xfrm>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txBox="1">
            <a:spLocks noGrp="1"/>
          </p:cNvSpPr>
          <p:nvPr>
            <p:ph type="title"/>
          </p:nvPr>
        </p:nvSpPr>
        <p:spPr/>
        <p:txBody>
          <a:bodyPr/>
          <a:lstStyle/>
          <a:p>
            <a:pPr eaLnBrk="1"/>
            <a:r>
              <a:rPr lang="en-GB" smtClean="0">
                <a:latin typeface="Calibri" pitchFamily="34" charset="0"/>
              </a:rPr>
              <a:t>common HR concerns include:</a:t>
            </a:r>
          </a:p>
        </p:txBody>
      </p:sp>
      <p:sp>
        <p:nvSpPr>
          <p:cNvPr id="18435" name="Content Placeholder 2"/>
          <p:cNvSpPr txBox="1">
            <a:spLocks noGrp="1"/>
          </p:cNvSpPr>
          <p:nvPr>
            <p:ph idx="1"/>
          </p:nvPr>
        </p:nvSpPr>
        <p:spPr>
          <a:xfrm>
            <a:off x="457200" y="1412875"/>
            <a:ext cx="8229600" cy="4713288"/>
          </a:xfrm>
        </p:spPr>
        <p:txBody>
          <a:bodyPr/>
          <a:lstStyle/>
          <a:p>
            <a:pPr eaLnBrk="1">
              <a:lnSpc>
                <a:spcPct val="150000"/>
              </a:lnSpc>
            </a:pPr>
            <a:r>
              <a:rPr lang="en-GB" sz="2800" dirty="0" smtClean="0">
                <a:latin typeface="Calibri" pitchFamily="34" charset="0"/>
              </a:rPr>
              <a:t>Policy and planning issues</a:t>
            </a:r>
          </a:p>
          <a:p>
            <a:pPr eaLnBrk="1">
              <a:lnSpc>
                <a:spcPct val="150000"/>
              </a:lnSpc>
            </a:pPr>
            <a:r>
              <a:rPr lang="en-GB" sz="2800" dirty="0" smtClean="0">
                <a:latin typeface="Calibri" pitchFamily="34" charset="0"/>
              </a:rPr>
              <a:t>Recruitment; </a:t>
            </a:r>
          </a:p>
          <a:p>
            <a:pPr eaLnBrk="1">
              <a:lnSpc>
                <a:spcPct val="150000"/>
              </a:lnSpc>
            </a:pPr>
            <a:r>
              <a:rPr lang="en-GB" sz="2800" dirty="0" smtClean="0">
                <a:latin typeface="Calibri" pitchFamily="34" charset="0"/>
              </a:rPr>
              <a:t>Education and training; </a:t>
            </a:r>
          </a:p>
          <a:p>
            <a:pPr eaLnBrk="1">
              <a:lnSpc>
                <a:spcPct val="150000"/>
              </a:lnSpc>
            </a:pPr>
            <a:r>
              <a:rPr lang="en-GB" sz="2800" dirty="0" smtClean="0">
                <a:latin typeface="Calibri" pitchFamily="34" charset="0"/>
              </a:rPr>
              <a:t>Distribution and mix; </a:t>
            </a:r>
          </a:p>
          <a:p>
            <a:pPr eaLnBrk="1">
              <a:lnSpc>
                <a:spcPct val="150000"/>
              </a:lnSpc>
            </a:pPr>
            <a:r>
              <a:rPr lang="en-GB" sz="2800" dirty="0" smtClean="0">
                <a:latin typeface="Calibri" pitchFamily="34" charset="0"/>
              </a:rPr>
              <a:t>Enhancing productivity and performance; </a:t>
            </a:r>
          </a:p>
          <a:p>
            <a:pPr eaLnBrk="1">
              <a:lnSpc>
                <a:spcPct val="150000"/>
              </a:lnSpc>
            </a:pPr>
            <a:r>
              <a:rPr lang="en-GB" sz="2800" dirty="0" smtClean="0">
                <a:latin typeface="Calibri" pitchFamily="34" charset="0"/>
              </a:rPr>
              <a:t>Improving retention.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txBox="1">
            <a:spLocks noGrp="1"/>
          </p:cNvSpPr>
          <p:nvPr>
            <p:ph type="title"/>
          </p:nvPr>
        </p:nvSpPr>
        <p:spPr>
          <a:xfrm>
            <a:off x="914400" y="188913"/>
            <a:ext cx="8229600" cy="1143000"/>
          </a:xfrm>
        </p:spPr>
        <p:txBody>
          <a:bodyPr/>
          <a:lstStyle/>
          <a:p>
            <a:pPr eaLnBrk="1"/>
            <a:r>
              <a:rPr lang="en-GB" sz="3200" b="1" smtClean="0">
                <a:latin typeface="Calibri" pitchFamily="34" charset="0"/>
              </a:rPr>
              <a:t>Human resources in Global Fund proposals</a:t>
            </a:r>
            <a:br>
              <a:rPr lang="en-GB" sz="3200" b="1" smtClean="0">
                <a:latin typeface="Calibri" pitchFamily="34" charset="0"/>
              </a:rPr>
            </a:br>
            <a:r>
              <a:rPr lang="en-GB" sz="2800" b="1" i="1" smtClean="0">
                <a:latin typeface="Calibri" pitchFamily="34" charset="0"/>
              </a:rPr>
              <a:t>Involvement of health workforce stakeholders</a:t>
            </a:r>
            <a:r>
              <a:rPr lang="en-GB" sz="4000" b="1" i="1" smtClean="0">
                <a:latin typeface="Calibri" pitchFamily="34" charset="0"/>
              </a:rPr>
              <a:t/>
            </a:r>
            <a:br>
              <a:rPr lang="en-GB" sz="4000" b="1" i="1" smtClean="0">
                <a:latin typeface="Calibri" pitchFamily="34" charset="0"/>
              </a:rPr>
            </a:br>
            <a:endParaRPr lang="en-GB" sz="4000" smtClean="0">
              <a:latin typeface="Calibri" pitchFamily="34" charset="0"/>
            </a:endParaRPr>
          </a:p>
        </p:txBody>
      </p:sp>
      <p:sp>
        <p:nvSpPr>
          <p:cNvPr id="20483" name="Content Placeholder 2"/>
          <p:cNvSpPr txBox="1">
            <a:spLocks noGrp="1"/>
          </p:cNvSpPr>
          <p:nvPr>
            <p:ph idx="1"/>
          </p:nvPr>
        </p:nvSpPr>
        <p:spPr/>
        <p:txBody>
          <a:bodyPr/>
          <a:lstStyle/>
          <a:p>
            <a:pPr eaLnBrk="1">
              <a:lnSpc>
                <a:spcPct val="80000"/>
              </a:lnSpc>
              <a:spcBef>
                <a:spcPts val="500"/>
              </a:spcBef>
            </a:pPr>
            <a:r>
              <a:rPr lang="en-GB" sz="2200" dirty="0" smtClean="0">
                <a:latin typeface="Calibri" pitchFamily="34" charset="0"/>
              </a:rPr>
              <a:t>In most proposals, some members of the CCM can be identified as stakeholders for human resources issues -mainly representatives of academic institutions, professional associations or the ministry of education.</a:t>
            </a:r>
          </a:p>
          <a:p>
            <a:pPr eaLnBrk="1">
              <a:lnSpc>
                <a:spcPct val="80000"/>
              </a:lnSpc>
              <a:spcBef>
                <a:spcPts val="500"/>
              </a:spcBef>
            </a:pPr>
            <a:endParaRPr lang="en-GB" sz="2200" dirty="0" smtClean="0">
              <a:latin typeface="Calibri" pitchFamily="34" charset="0"/>
            </a:endParaRPr>
          </a:p>
          <a:p>
            <a:pPr eaLnBrk="1">
              <a:lnSpc>
                <a:spcPct val="80000"/>
              </a:lnSpc>
              <a:spcBef>
                <a:spcPts val="500"/>
              </a:spcBef>
            </a:pPr>
            <a:r>
              <a:rPr lang="en-GB" sz="2200" dirty="0" smtClean="0">
                <a:latin typeface="Calibri" pitchFamily="34" charset="0"/>
              </a:rPr>
              <a:t>The report of the Technical Review Panel on Round 5 proposals states: "The TRP is concerned that CCM composition has been built up based on the three diseases, so that many CCMs may lack the expertise to develop strong (health systems) proposals." They lack cross cutting experts..</a:t>
            </a:r>
          </a:p>
          <a:p>
            <a:pPr eaLnBrk="1">
              <a:lnSpc>
                <a:spcPct val="80000"/>
              </a:lnSpc>
              <a:spcBef>
                <a:spcPts val="500"/>
              </a:spcBef>
            </a:pPr>
            <a:endParaRPr lang="en-GB" sz="2200"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p:cNvSpPr>
          <p:nvPr>
            <p:ph type="title"/>
          </p:nvPr>
        </p:nvSpPr>
        <p:spPr/>
        <p:txBody>
          <a:bodyPr/>
          <a:lstStyle/>
          <a:p>
            <a:pPr eaLnBrk="1"/>
            <a:r>
              <a:rPr lang="en-GB" sz="2800" b="1" i="1" smtClean="0">
                <a:latin typeface="Calibri" pitchFamily="34" charset="0"/>
              </a:rPr>
              <a:t/>
            </a:r>
            <a:br>
              <a:rPr lang="en-GB" sz="2800" b="1" i="1" smtClean="0">
                <a:latin typeface="Calibri" pitchFamily="34" charset="0"/>
              </a:rPr>
            </a:br>
            <a:r>
              <a:rPr lang="en-GB" sz="2800" b="1" i="1" smtClean="0">
                <a:latin typeface="Calibri" pitchFamily="34" charset="0"/>
              </a:rPr>
              <a:t>Specific HR interventions in the proposals: </a:t>
            </a:r>
            <a:br>
              <a:rPr lang="en-GB" sz="2800" b="1" i="1" smtClean="0">
                <a:latin typeface="Calibri" pitchFamily="34" charset="0"/>
              </a:rPr>
            </a:br>
            <a:r>
              <a:rPr lang="en-GB" sz="2800" b="1" i="1" smtClean="0">
                <a:latin typeface="Calibri" pitchFamily="34" charset="0"/>
              </a:rPr>
              <a:t>Training </a:t>
            </a:r>
            <a:br>
              <a:rPr lang="en-GB" sz="2800" b="1" i="1" smtClean="0">
                <a:latin typeface="Calibri" pitchFamily="34" charset="0"/>
              </a:rPr>
            </a:br>
            <a:r>
              <a:rPr lang="en-GB" sz="2800" b="1" i="1" smtClean="0">
                <a:latin typeface="Calibri" pitchFamily="34" charset="0"/>
              </a:rPr>
              <a:t/>
            </a:r>
            <a:br>
              <a:rPr lang="en-GB" sz="2800" b="1" i="1" smtClean="0">
                <a:latin typeface="Calibri" pitchFamily="34" charset="0"/>
              </a:rPr>
            </a:br>
            <a:endParaRPr lang="en-GB" sz="2800" smtClean="0">
              <a:latin typeface="Calibri" pitchFamily="34" charset="0"/>
            </a:endParaRPr>
          </a:p>
        </p:txBody>
      </p:sp>
      <p:sp>
        <p:nvSpPr>
          <p:cNvPr id="21507" name="Content Placeholder 2"/>
          <p:cNvSpPr txBox="1">
            <a:spLocks noGrp="1"/>
          </p:cNvSpPr>
          <p:nvPr>
            <p:ph idx="1"/>
          </p:nvPr>
        </p:nvSpPr>
        <p:spPr/>
        <p:txBody>
          <a:bodyPr/>
          <a:lstStyle/>
          <a:p>
            <a:pPr eaLnBrk="1">
              <a:lnSpc>
                <a:spcPct val="80000"/>
              </a:lnSpc>
              <a:spcBef>
                <a:spcPts val="600"/>
              </a:spcBef>
            </a:pPr>
            <a:r>
              <a:rPr lang="en-GB" sz="2500" dirty="0" smtClean="0">
                <a:latin typeface="Calibri" pitchFamily="34" charset="0"/>
              </a:rPr>
              <a:t>Training is one of the main topics in proposals. </a:t>
            </a:r>
          </a:p>
          <a:p>
            <a:pPr eaLnBrk="1">
              <a:lnSpc>
                <a:spcPct val="80000"/>
              </a:lnSpc>
              <a:spcBef>
                <a:spcPts val="600"/>
              </a:spcBef>
            </a:pPr>
            <a:endParaRPr lang="en-GB" sz="2500" dirty="0" smtClean="0">
              <a:latin typeface="Calibri" pitchFamily="34" charset="0"/>
            </a:endParaRPr>
          </a:p>
          <a:p>
            <a:pPr eaLnBrk="1">
              <a:lnSpc>
                <a:spcPct val="80000"/>
              </a:lnSpc>
              <a:spcBef>
                <a:spcPts val="600"/>
              </a:spcBef>
            </a:pPr>
            <a:r>
              <a:rPr lang="en-GB" sz="2500" dirty="0" smtClean="0">
                <a:latin typeface="Calibri" pitchFamily="34" charset="0"/>
              </a:rPr>
              <a:t>None of the reviewed proposals link their plans for capacity development to a coordinated country training plan. </a:t>
            </a:r>
          </a:p>
          <a:p>
            <a:pPr eaLnBrk="1">
              <a:lnSpc>
                <a:spcPct val="80000"/>
              </a:lnSpc>
              <a:spcBef>
                <a:spcPts val="600"/>
              </a:spcBef>
            </a:pPr>
            <a:endParaRPr lang="en-GB" sz="2500" dirty="0" smtClean="0">
              <a:latin typeface="Calibri" pitchFamily="34" charset="0"/>
            </a:endParaRPr>
          </a:p>
          <a:p>
            <a:pPr eaLnBrk="1">
              <a:lnSpc>
                <a:spcPct val="80000"/>
              </a:lnSpc>
              <a:spcBef>
                <a:spcPts val="600"/>
              </a:spcBef>
            </a:pPr>
            <a:r>
              <a:rPr lang="en-GB" sz="2500" dirty="0" smtClean="0">
                <a:latin typeface="Calibri" pitchFamily="34" charset="0"/>
              </a:rPr>
              <a:t>Few interventions that support pre-service training institutions can be found in the proposals. </a:t>
            </a:r>
          </a:p>
          <a:p>
            <a:pPr eaLnBrk="1">
              <a:lnSpc>
                <a:spcPct val="80000"/>
              </a:lnSpc>
              <a:spcBef>
                <a:spcPts val="600"/>
              </a:spcBef>
            </a:pPr>
            <a:endParaRPr lang="en-GB" sz="2500" dirty="0" smtClean="0">
              <a:latin typeface="Calibri" pitchFamily="34" charset="0"/>
            </a:endParaRPr>
          </a:p>
          <a:p>
            <a:pPr eaLnBrk="1">
              <a:lnSpc>
                <a:spcPct val="80000"/>
              </a:lnSpc>
              <a:spcBef>
                <a:spcPts val="600"/>
              </a:spcBef>
            </a:pPr>
            <a:r>
              <a:rPr lang="en-GB" sz="2500" dirty="0" smtClean="0">
                <a:latin typeface="Calibri" pitchFamily="34" charset="0"/>
              </a:rPr>
              <a:t>Updating curricula is a frequent activity but seems to be mainly an isolated exercise for the special Global Fund training programmes that are often limited to in-service training.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TotalTime>
  <Words>1323</Words>
  <Application>Microsoft Office PowerPoint</Application>
  <PresentationFormat>On-screen Show (4:3)</PresentationFormat>
  <Paragraphs>102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“Sustainability of Global Fund-supported programmes with a focus on(HR) capacity building in the Member States”</vt:lpstr>
      <vt:lpstr>GF/SIIC10/paper 08:   </vt:lpstr>
      <vt:lpstr>Transition and Sustainability</vt:lpstr>
      <vt:lpstr>Six building blocks of a health system  </vt:lpstr>
      <vt:lpstr>Why HR is important….</vt:lpstr>
      <vt:lpstr>Slide 6</vt:lpstr>
      <vt:lpstr>common HR concerns include:</vt:lpstr>
      <vt:lpstr>Human resources in Global Fund proposals Involvement of health workforce stakeholders </vt:lpstr>
      <vt:lpstr> Specific HR interventions in the proposals:  Training   </vt:lpstr>
      <vt:lpstr> Specific HR interventions in the proposals: Recruitment  </vt:lpstr>
      <vt:lpstr>Motivation and retention strategies </vt:lpstr>
      <vt:lpstr>Skill mix and regulation </vt:lpstr>
      <vt:lpstr>Sustainability </vt:lpstr>
      <vt:lpstr>Mid term review of 2015 (HIV Sri Lanka) </vt:lpstr>
      <vt:lpstr>Malaria – HRH component</vt:lpstr>
      <vt:lpstr>TB proposal</vt:lpstr>
      <vt:lpstr>GF/SIIC10/paper 08:   Human Resources:</vt:lpstr>
      <vt:lpstr>conclusions</vt:lpstr>
      <vt:lpstr>Conclusions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Abeykoon</dc:creator>
  <cp:lastModifiedBy>user</cp:lastModifiedBy>
  <cp:revision>15</cp:revision>
  <dcterms:created xsi:type="dcterms:W3CDTF">2015-10-17T05:01:49Z</dcterms:created>
  <dcterms:modified xsi:type="dcterms:W3CDTF">2015-10-26T04:01:45Z</dcterms:modified>
</cp:coreProperties>
</file>