
<file path=[Content_Types].xml><?xml version="1.0" encoding="utf-8"?>
<Types xmlns="http://schemas.openxmlformats.org/package/2006/content-types">
  <Default Extension="tmp" ContentType="image/png"/>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47" r:id="rId2"/>
    <p:sldId id="384" r:id="rId3"/>
    <p:sldId id="406" r:id="rId4"/>
    <p:sldId id="424" r:id="rId5"/>
    <p:sldId id="420" r:id="rId6"/>
    <p:sldId id="373" r:id="rId7"/>
    <p:sldId id="383" r:id="rId8"/>
    <p:sldId id="408" r:id="rId9"/>
    <p:sldId id="421" r:id="rId10"/>
    <p:sldId id="423" r:id="rId11"/>
    <p:sldId id="422" r:id="rId12"/>
    <p:sldId id="410" r:id="rId13"/>
    <p:sldId id="430" r:id="rId14"/>
    <p:sldId id="407" r:id="rId15"/>
    <p:sldId id="322" r:id="rId16"/>
    <p:sldId id="416" r:id="rId17"/>
    <p:sldId id="428" r:id="rId18"/>
    <p:sldId id="429"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97" autoAdjust="0"/>
    <p:restoredTop sz="96346" autoAdjust="0"/>
  </p:normalViewPr>
  <p:slideViewPr>
    <p:cSldViewPr>
      <p:cViewPr>
        <p:scale>
          <a:sx n="70" d="100"/>
          <a:sy n="70" d="100"/>
        </p:scale>
        <p:origin x="-1242" y="-150"/>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39" cy="464820"/>
          </a:xfrm>
          <a:prstGeom prst="rect">
            <a:avLst/>
          </a:prstGeom>
        </p:spPr>
        <p:txBody>
          <a:bodyPr vert="horz" lIns="91586" tIns="45793" rIns="91586" bIns="45793" rtlCol="0"/>
          <a:lstStyle>
            <a:lvl1pPr algn="l">
              <a:defRPr sz="1200"/>
            </a:lvl1pPr>
          </a:lstStyle>
          <a:p>
            <a:endParaRPr lang="en-US"/>
          </a:p>
        </p:txBody>
      </p:sp>
      <p:sp>
        <p:nvSpPr>
          <p:cNvPr id="3" name="Date Placeholder 2"/>
          <p:cNvSpPr>
            <a:spLocks noGrp="1"/>
          </p:cNvSpPr>
          <p:nvPr>
            <p:ph type="dt" sz="quarter" idx="1"/>
          </p:nvPr>
        </p:nvSpPr>
        <p:spPr>
          <a:xfrm>
            <a:off x="3970939" y="0"/>
            <a:ext cx="3037839" cy="464820"/>
          </a:xfrm>
          <a:prstGeom prst="rect">
            <a:avLst/>
          </a:prstGeom>
        </p:spPr>
        <p:txBody>
          <a:bodyPr vert="horz" lIns="91586" tIns="45793" rIns="91586" bIns="45793" rtlCol="0"/>
          <a:lstStyle>
            <a:lvl1pPr algn="r">
              <a:defRPr sz="1200"/>
            </a:lvl1pPr>
          </a:lstStyle>
          <a:p>
            <a:fld id="{1C158579-6550-4FD7-82E7-7E5A07650523}" type="datetimeFigureOut">
              <a:rPr lang="en-US" smtClean="0"/>
              <a:t>10/26/2015</a:t>
            </a:fld>
            <a:endParaRPr lang="en-US"/>
          </a:p>
        </p:txBody>
      </p:sp>
      <p:sp>
        <p:nvSpPr>
          <p:cNvPr id="4" name="Footer Placeholder 3"/>
          <p:cNvSpPr>
            <a:spLocks noGrp="1"/>
          </p:cNvSpPr>
          <p:nvPr>
            <p:ph type="ftr" sz="quarter" idx="2"/>
          </p:nvPr>
        </p:nvSpPr>
        <p:spPr>
          <a:xfrm>
            <a:off x="1" y="8829966"/>
            <a:ext cx="3037839" cy="464820"/>
          </a:xfrm>
          <a:prstGeom prst="rect">
            <a:avLst/>
          </a:prstGeom>
        </p:spPr>
        <p:txBody>
          <a:bodyPr vert="horz" lIns="91586" tIns="45793" rIns="91586" bIns="4579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6"/>
            <a:ext cx="3037839" cy="464820"/>
          </a:xfrm>
          <a:prstGeom prst="rect">
            <a:avLst/>
          </a:prstGeom>
        </p:spPr>
        <p:txBody>
          <a:bodyPr vert="horz" lIns="91586" tIns="45793" rIns="91586" bIns="45793" rtlCol="0" anchor="b"/>
          <a:lstStyle>
            <a:lvl1pPr algn="r">
              <a:defRPr sz="1200"/>
            </a:lvl1pPr>
          </a:lstStyle>
          <a:p>
            <a:fld id="{BE8A10D4-7BCF-4724-B222-73B4592D1FDF}" type="slidenum">
              <a:rPr lang="en-US" smtClean="0"/>
              <a:t>‹#›</a:t>
            </a:fld>
            <a:endParaRPr lang="en-US"/>
          </a:p>
        </p:txBody>
      </p:sp>
    </p:spTree>
    <p:extLst>
      <p:ext uri="{BB962C8B-B14F-4D97-AF65-F5344CB8AC3E}">
        <p14:creationId xmlns:p14="http://schemas.microsoft.com/office/powerpoint/2010/main" val="4135052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39" cy="464820"/>
          </a:xfrm>
          <a:prstGeom prst="rect">
            <a:avLst/>
          </a:prstGeom>
        </p:spPr>
        <p:txBody>
          <a:bodyPr vert="horz" lIns="91586" tIns="45793" rIns="91586" bIns="45793" rtlCol="0"/>
          <a:lstStyle>
            <a:lvl1pPr algn="l">
              <a:defRPr sz="1200"/>
            </a:lvl1pPr>
          </a:lstStyle>
          <a:p>
            <a:endParaRPr lang="en-US"/>
          </a:p>
        </p:txBody>
      </p:sp>
      <p:sp>
        <p:nvSpPr>
          <p:cNvPr id="3" name="Date Placeholder 2"/>
          <p:cNvSpPr>
            <a:spLocks noGrp="1"/>
          </p:cNvSpPr>
          <p:nvPr>
            <p:ph type="dt" idx="1"/>
          </p:nvPr>
        </p:nvSpPr>
        <p:spPr>
          <a:xfrm>
            <a:off x="3970939" y="0"/>
            <a:ext cx="3037839" cy="464820"/>
          </a:xfrm>
          <a:prstGeom prst="rect">
            <a:avLst/>
          </a:prstGeom>
        </p:spPr>
        <p:txBody>
          <a:bodyPr vert="horz" lIns="91586" tIns="45793" rIns="91586" bIns="45793" rtlCol="0"/>
          <a:lstStyle>
            <a:lvl1pPr algn="r">
              <a:defRPr sz="1200"/>
            </a:lvl1pPr>
          </a:lstStyle>
          <a:p>
            <a:fld id="{A343882A-D7DC-4C74-9188-094703EE98E1}" type="datetimeFigureOut">
              <a:rPr lang="en-US" smtClean="0"/>
              <a:t>10/26/2015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586" tIns="45793" rIns="91586" bIns="45793"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1586" tIns="45793" rIns="91586" bIns="4579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6"/>
            <a:ext cx="3037839" cy="464820"/>
          </a:xfrm>
          <a:prstGeom prst="rect">
            <a:avLst/>
          </a:prstGeom>
        </p:spPr>
        <p:txBody>
          <a:bodyPr vert="horz" lIns="91586" tIns="45793" rIns="91586" bIns="4579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39" cy="464820"/>
          </a:xfrm>
          <a:prstGeom prst="rect">
            <a:avLst/>
          </a:prstGeom>
        </p:spPr>
        <p:txBody>
          <a:bodyPr vert="horz" lIns="91586" tIns="45793" rIns="91586" bIns="45793" rtlCol="0" anchor="b"/>
          <a:lstStyle>
            <a:lvl1pPr algn="r">
              <a:defRPr sz="1200"/>
            </a:lvl1pPr>
          </a:lstStyle>
          <a:p>
            <a:fld id="{AE755F76-5671-4B0C-8814-FBEE329669AE}" type="slidenum">
              <a:rPr lang="en-US" smtClean="0"/>
              <a:t>‹#›</a:t>
            </a:fld>
            <a:endParaRPr lang="en-US"/>
          </a:p>
        </p:txBody>
      </p:sp>
    </p:spTree>
    <p:extLst>
      <p:ext uri="{BB962C8B-B14F-4D97-AF65-F5344CB8AC3E}">
        <p14:creationId xmlns:p14="http://schemas.microsoft.com/office/powerpoint/2010/main" val="2612374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55F76-5671-4B0C-8814-FBEE329669AE}" type="slidenum">
              <a:rPr lang="en-US" smtClean="0"/>
              <a:t>1</a:t>
            </a:fld>
            <a:endParaRPr lang="en-US"/>
          </a:p>
        </p:txBody>
      </p:sp>
    </p:spTree>
    <p:extLst>
      <p:ext uri="{BB962C8B-B14F-4D97-AF65-F5344CB8AC3E}">
        <p14:creationId xmlns:p14="http://schemas.microsoft.com/office/powerpoint/2010/main" val="4023464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well, Indonesia</a:t>
            </a:r>
            <a:r>
              <a:rPr lang="en-US" baseline="0" dirty="0" smtClean="0"/>
              <a:t> is accelerating sub-national malaria elimination with the goal of eliminating malaria by 2030.</a:t>
            </a:r>
          </a:p>
          <a:p>
            <a:endParaRPr lang="en-US" baseline="0" dirty="0" smtClean="0"/>
          </a:p>
          <a:p>
            <a:r>
              <a:rPr lang="en-US" baseline="0" dirty="0" smtClean="0"/>
              <a:t>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E755F76-5671-4B0C-8814-FBEE329669AE}" type="slidenum">
              <a:rPr lang="en-US" smtClean="0"/>
              <a:t>10</a:t>
            </a:fld>
            <a:endParaRPr lang="en-US"/>
          </a:p>
        </p:txBody>
      </p:sp>
    </p:spTree>
    <p:extLst>
      <p:ext uri="{BB962C8B-B14F-4D97-AF65-F5344CB8AC3E}">
        <p14:creationId xmlns:p14="http://schemas.microsoft.com/office/powerpoint/2010/main" val="2995710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Countries in</a:t>
            </a:r>
            <a:r>
              <a:rPr lang="en-US" baseline="0" dirty="0" smtClean="0"/>
              <a:t> the region are in the process of adapting the Malaria Global Technical Strategy to accelerate progress towards malaria elimination.</a:t>
            </a:r>
          </a:p>
          <a:p>
            <a:endParaRPr lang="en-US" baseline="0" dirty="0" smtClean="0"/>
          </a:p>
          <a:p>
            <a:r>
              <a:rPr lang="en-US" baseline="0" dirty="0" smtClean="0"/>
              <a:t>Myanmar is an example wherein the national strategic plan is being updated to align with the Strategy for Malaria Elimination in the Greater Mekong Sub-region and in line with GTS.  </a:t>
            </a:r>
            <a:endParaRPr lang="en-US" dirty="0"/>
          </a:p>
        </p:txBody>
      </p:sp>
      <p:sp>
        <p:nvSpPr>
          <p:cNvPr id="4" name="Slide Number Placeholder 3"/>
          <p:cNvSpPr>
            <a:spLocks noGrp="1"/>
          </p:cNvSpPr>
          <p:nvPr>
            <p:ph type="sldNum" sz="quarter" idx="10"/>
          </p:nvPr>
        </p:nvSpPr>
        <p:spPr/>
        <p:txBody>
          <a:bodyPr/>
          <a:lstStyle/>
          <a:p>
            <a:fld id="{AE755F76-5671-4B0C-8814-FBEE329669AE}" type="slidenum">
              <a:rPr lang="en-US" smtClean="0"/>
              <a:t>11</a:t>
            </a:fld>
            <a:endParaRPr lang="en-US"/>
          </a:p>
        </p:txBody>
      </p:sp>
    </p:spTree>
    <p:extLst>
      <p:ext uri="{BB962C8B-B14F-4D97-AF65-F5344CB8AC3E}">
        <p14:creationId xmlns:p14="http://schemas.microsoft.com/office/powerpoint/2010/main" val="50589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Member States,</a:t>
            </a:r>
            <a:r>
              <a:rPr lang="en-US" baseline="0" dirty="0" smtClean="0"/>
              <a:t> with support from WHO and other development partners, made significant progress in the past as exemplified by Sri Lanka where malaria was nearly eradicated in 1960s.  But for various reasons, malaria came back with vengeance in many countries.</a:t>
            </a:r>
          </a:p>
          <a:p>
            <a:endParaRPr lang="en-US" baseline="0" dirty="0" smtClean="0"/>
          </a:p>
          <a:p>
            <a:r>
              <a:rPr lang="en-US" baseline="0" dirty="0" smtClean="0"/>
              <a:t>In recent years, with support from the Global Fund, WHO and other key partners, we are again about to eliminate malaria in several countries including Sri Lanka.</a:t>
            </a:r>
          </a:p>
          <a:p>
            <a:endParaRPr lang="en-US" baseline="0" dirty="0" smtClean="0"/>
          </a:p>
          <a:p>
            <a:r>
              <a:rPr lang="en-US" baseline="0" dirty="0" smtClean="0"/>
              <a:t>In November 2014. during the East Asia Summit, the Heads of Government of various countries committed to eliminate malaria in Asia Pacific by 2030.  With this political commitment, the time has come to accelerate progress towards malaria elimination and prevent re-introduction of transmission.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E755F76-5671-4B0C-8814-FBEE329669AE}" type="slidenum">
              <a:rPr lang="en-US" smtClean="0"/>
              <a:t>12</a:t>
            </a:fld>
            <a:endParaRPr lang="en-US"/>
          </a:p>
        </p:txBody>
      </p:sp>
    </p:spTree>
    <p:extLst>
      <p:ext uri="{BB962C8B-B14F-4D97-AF65-F5344CB8AC3E}">
        <p14:creationId xmlns:p14="http://schemas.microsoft.com/office/powerpoint/2010/main" val="3438475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55F76-5671-4B0C-8814-FBEE329669A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907510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endParaRPr lang="en-US" dirty="0" smtClean="0"/>
          </a:p>
        </p:txBody>
      </p:sp>
      <p:sp>
        <p:nvSpPr>
          <p:cNvPr id="6148"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haroni" pitchFamily="2" charset="-79"/>
              </a:defRPr>
            </a:lvl1pPr>
            <a:lvl2pPr marL="731731" indent="-281435" eaLnBrk="0" hangingPunct="0">
              <a:defRPr>
                <a:solidFill>
                  <a:schemeClr val="tx1"/>
                </a:solidFill>
                <a:latin typeface="Arial" charset="0"/>
                <a:cs typeface="Aharoni" pitchFamily="2" charset="-79"/>
              </a:defRPr>
            </a:lvl2pPr>
            <a:lvl3pPr marL="1125741" indent="-225148" eaLnBrk="0" hangingPunct="0">
              <a:defRPr>
                <a:solidFill>
                  <a:schemeClr val="tx1"/>
                </a:solidFill>
                <a:latin typeface="Arial" charset="0"/>
                <a:cs typeface="Aharoni" pitchFamily="2" charset="-79"/>
              </a:defRPr>
            </a:lvl3pPr>
            <a:lvl4pPr marL="1576037" indent="-225148" eaLnBrk="0" hangingPunct="0">
              <a:defRPr>
                <a:solidFill>
                  <a:schemeClr val="tx1"/>
                </a:solidFill>
                <a:latin typeface="Arial" charset="0"/>
                <a:cs typeface="Aharoni" pitchFamily="2" charset="-79"/>
              </a:defRPr>
            </a:lvl4pPr>
            <a:lvl5pPr marL="2026333" indent="-225148" eaLnBrk="0" hangingPunct="0">
              <a:defRPr>
                <a:solidFill>
                  <a:schemeClr val="tx1"/>
                </a:solidFill>
                <a:latin typeface="Arial" charset="0"/>
                <a:cs typeface="Aharoni" pitchFamily="2" charset="-79"/>
              </a:defRPr>
            </a:lvl5pPr>
            <a:lvl6pPr marL="2476630" indent="-225148" eaLnBrk="0" fontAlgn="base" hangingPunct="0">
              <a:spcBef>
                <a:spcPct val="0"/>
              </a:spcBef>
              <a:spcAft>
                <a:spcPct val="0"/>
              </a:spcAft>
              <a:defRPr>
                <a:solidFill>
                  <a:schemeClr val="tx1"/>
                </a:solidFill>
                <a:latin typeface="Arial" charset="0"/>
                <a:cs typeface="Aharoni" pitchFamily="2" charset="-79"/>
              </a:defRPr>
            </a:lvl6pPr>
            <a:lvl7pPr marL="2926926" indent="-225148" eaLnBrk="0" fontAlgn="base" hangingPunct="0">
              <a:spcBef>
                <a:spcPct val="0"/>
              </a:spcBef>
              <a:spcAft>
                <a:spcPct val="0"/>
              </a:spcAft>
              <a:defRPr>
                <a:solidFill>
                  <a:schemeClr val="tx1"/>
                </a:solidFill>
                <a:latin typeface="Arial" charset="0"/>
                <a:cs typeface="Aharoni" pitchFamily="2" charset="-79"/>
              </a:defRPr>
            </a:lvl7pPr>
            <a:lvl8pPr marL="3377222" indent="-225148" eaLnBrk="0" fontAlgn="base" hangingPunct="0">
              <a:spcBef>
                <a:spcPct val="0"/>
              </a:spcBef>
              <a:spcAft>
                <a:spcPct val="0"/>
              </a:spcAft>
              <a:defRPr>
                <a:solidFill>
                  <a:schemeClr val="tx1"/>
                </a:solidFill>
                <a:latin typeface="Arial" charset="0"/>
                <a:cs typeface="Aharoni" pitchFamily="2" charset="-79"/>
              </a:defRPr>
            </a:lvl8pPr>
            <a:lvl9pPr marL="3827518" indent="-225148" eaLnBrk="0" fontAlgn="base" hangingPunct="0">
              <a:spcBef>
                <a:spcPct val="0"/>
              </a:spcBef>
              <a:spcAft>
                <a:spcPct val="0"/>
              </a:spcAft>
              <a:defRPr>
                <a:solidFill>
                  <a:schemeClr val="tx1"/>
                </a:solidFill>
                <a:latin typeface="Arial" charset="0"/>
                <a:cs typeface="Aharoni" pitchFamily="2" charset="-79"/>
              </a:defRPr>
            </a:lvl9pPr>
          </a:lstStyle>
          <a:p>
            <a:pPr eaLnBrk="1" hangingPunct="1"/>
            <a:fld id="{5C0E0793-E69F-4026-9BF8-82DD9E000016}" type="slidenum">
              <a:rPr lang="en-US">
                <a:solidFill>
                  <a:prstClr val="black"/>
                </a:solidFill>
                <a:cs typeface="Arial" charset="0"/>
              </a:rPr>
              <a:pPr eaLnBrk="1" hangingPunct="1"/>
              <a:t>14</a:t>
            </a:fld>
            <a:endParaRPr lang="en-US">
              <a:solidFill>
                <a:prstClr val="black"/>
              </a:solidFill>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ED11AB-0871-4B07-B187-EBEE384AC086}" type="slidenum">
              <a:rPr lang="en-US" smtClean="0">
                <a:solidFill>
                  <a:srgbClr val="000000"/>
                </a:solidFill>
              </a:rPr>
              <a:pPr fontAlgn="base">
                <a:spcBef>
                  <a:spcPct val="0"/>
                </a:spcBef>
                <a:spcAft>
                  <a:spcPct val="0"/>
                </a:spcAft>
                <a:defRPr/>
              </a:pPr>
              <a:t>15</a:t>
            </a:fld>
            <a:endParaRPr lang="en-US">
              <a:solidFill>
                <a:srgbClr val="000000"/>
              </a:solidFill>
            </a:endParaRPr>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a:lstStyle/>
          <a:p>
            <a:pPr algn="l"/>
            <a:r>
              <a:rPr lang="en-US" dirty="0" smtClean="0"/>
              <a:t>While</a:t>
            </a:r>
            <a:r>
              <a:rPr lang="en-US" baseline="0" dirty="0" smtClean="0"/>
              <a:t> successes are notable, challenges also abound.  We need to collective address the following challenges:</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call for malaria elimination has galvanized political leaderships and many development partners to support malaria endemic countries and to invest in research and development. </a:t>
            </a:r>
          </a:p>
          <a:p>
            <a:endParaRPr lang="en-US" baseline="0" dirty="0" smtClean="0"/>
          </a:p>
          <a:p>
            <a:r>
              <a:rPr lang="en-US" baseline="0" dirty="0" smtClean="0"/>
              <a:t>We need to show impact to sustain strong political support and financial commitments.</a:t>
            </a:r>
            <a:endParaRPr lang="en-US" dirty="0"/>
          </a:p>
        </p:txBody>
      </p:sp>
      <p:sp>
        <p:nvSpPr>
          <p:cNvPr id="4" name="Slide Number Placeholder 3"/>
          <p:cNvSpPr>
            <a:spLocks noGrp="1"/>
          </p:cNvSpPr>
          <p:nvPr>
            <p:ph type="sldNum" sz="quarter" idx="10"/>
          </p:nvPr>
        </p:nvSpPr>
        <p:spPr/>
        <p:txBody>
          <a:bodyPr/>
          <a:lstStyle/>
          <a:p>
            <a:fld id="{AE755F76-5671-4B0C-8814-FBEE329669AE}" type="slidenum">
              <a:rPr lang="en-US" smtClean="0"/>
              <a:t>16</a:t>
            </a:fld>
            <a:endParaRPr lang="en-US"/>
          </a:p>
        </p:txBody>
      </p:sp>
    </p:spTree>
    <p:extLst>
      <p:ext uri="{BB962C8B-B14F-4D97-AF65-F5344CB8AC3E}">
        <p14:creationId xmlns:p14="http://schemas.microsoft.com/office/powerpoint/2010/main" val="733517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55F76-5671-4B0C-8814-FBEE329669AE}" type="slidenum">
              <a:rPr lang="en-US" smtClean="0"/>
              <a:t>17</a:t>
            </a:fld>
            <a:endParaRPr lang="en-US"/>
          </a:p>
        </p:txBody>
      </p:sp>
    </p:spTree>
    <p:extLst>
      <p:ext uri="{BB962C8B-B14F-4D97-AF65-F5344CB8AC3E}">
        <p14:creationId xmlns:p14="http://schemas.microsoft.com/office/powerpoint/2010/main" val="2280719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 earlier, sustainability of financial support is a major threat to malaria elimination.</a:t>
            </a:r>
          </a:p>
          <a:p>
            <a:pPr>
              <a:lnSpc>
                <a:spcPct val="150000"/>
              </a:lnSpc>
            </a:pPr>
            <a:endParaRPr lang="en-US" sz="1200" dirty="0" smtClean="0"/>
          </a:p>
          <a:p>
            <a:pPr>
              <a:lnSpc>
                <a:spcPct val="150000"/>
              </a:lnSpc>
            </a:pPr>
            <a:r>
              <a:rPr lang="en-US" sz="1200" dirty="0" smtClean="0"/>
              <a:t>The is a</a:t>
            </a:r>
            <a:r>
              <a:rPr lang="en-US" sz="1200" baseline="0" dirty="0" smtClean="0"/>
              <a:t> need for i</a:t>
            </a:r>
            <a:r>
              <a:rPr lang="en-US" sz="1200" dirty="0" smtClean="0"/>
              <a:t>nnovative and sustainable financing.  And equally</a:t>
            </a:r>
            <a:r>
              <a:rPr lang="en-US" sz="1200" baseline="0" dirty="0" smtClean="0"/>
              <a:t> important is to find ways to efficient and effective utilization of resources.</a:t>
            </a:r>
          </a:p>
          <a:p>
            <a:pPr>
              <a:lnSpc>
                <a:spcPct val="150000"/>
              </a:lnSpc>
            </a:pPr>
            <a:endParaRPr lang="en-US" sz="1200" dirty="0" smtClean="0"/>
          </a:p>
          <a:p>
            <a:pPr>
              <a:lnSpc>
                <a:spcPct val="150000"/>
              </a:lnSpc>
            </a:pPr>
            <a:r>
              <a:rPr lang="en-US" sz="1200" dirty="0" smtClean="0"/>
              <a:t>We need</a:t>
            </a:r>
            <a:r>
              <a:rPr lang="en-US" sz="1200" baseline="0" dirty="0" smtClean="0"/>
              <a:t> to i</a:t>
            </a:r>
            <a:r>
              <a:rPr lang="en-US" sz="1200" dirty="0" smtClean="0"/>
              <a:t>nvest in health system strengthening,</a:t>
            </a:r>
            <a:r>
              <a:rPr lang="en-US" sz="1200" baseline="0" dirty="0" smtClean="0"/>
              <a:t> in particular in areas that would strengthen health human resources needed for malaria elimination, improve surveillance and response, and improve delivery of services to all populations at risk of malaria, </a:t>
            </a:r>
            <a:endParaRPr lang="en-US" sz="1200" dirty="0" smtClean="0"/>
          </a:p>
          <a:p>
            <a:pPr>
              <a:lnSpc>
                <a:spcPct val="150000"/>
              </a:lnSpc>
            </a:pPr>
            <a:endParaRPr lang="en-US" sz="1200" dirty="0" smtClean="0"/>
          </a:p>
          <a:p>
            <a:pPr>
              <a:lnSpc>
                <a:spcPct val="150000"/>
              </a:lnSpc>
            </a:pPr>
            <a:r>
              <a:rPr lang="en-US" sz="1200" dirty="0" smtClean="0"/>
              <a:t>We</a:t>
            </a:r>
            <a:r>
              <a:rPr lang="en-US" sz="1200" baseline="0" dirty="0" smtClean="0"/>
              <a:t> should capitalize on the political commitments to improve c</a:t>
            </a:r>
            <a:r>
              <a:rPr lang="en-US" sz="1200" dirty="0" smtClean="0"/>
              <a:t>ross-border / inter-country collaboration.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E755F76-5671-4B0C-8814-FBEE329669AE}" type="slidenum">
              <a:rPr lang="en-US" smtClean="0"/>
              <a:t>18</a:t>
            </a:fld>
            <a:endParaRPr lang="en-US"/>
          </a:p>
        </p:txBody>
      </p:sp>
    </p:spTree>
    <p:extLst>
      <p:ext uri="{BB962C8B-B14F-4D97-AF65-F5344CB8AC3E}">
        <p14:creationId xmlns:p14="http://schemas.microsoft.com/office/powerpoint/2010/main" val="1029590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755F76-5671-4B0C-8814-FBEE329669AE}" type="slidenum">
              <a:rPr lang="en-US" smtClean="0"/>
              <a:t>2</a:t>
            </a:fld>
            <a:endParaRPr lang="en-US"/>
          </a:p>
        </p:txBody>
      </p:sp>
    </p:spTree>
    <p:extLst>
      <p:ext uri="{BB962C8B-B14F-4D97-AF65-F5344CB8AC3E}">
        <p14:creationId xmlns:p14="http://schemas.microsoft.com/office/powerpoint/2010/main" val="465247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prstClr val="black"/>
                </a:solidFill>
              </a:rPr>
              <a:t>estimated malaria deaths: </a:t>
            </a:r>
            <a:r>
              <a:rPr lang="en-US" sz="1200" dirty="0" smtClean="0"/>
              <a:t>584 000 deaths (uncertainty range:  367 000–755 000)</a:t>
            </a:r>
          </a:p>
          <a:p>
            <a:r>
              <a:rPr lang="en-US" sz="1200" dirty="0" smtClean="0"/>
              <a:t>90% of all malaria deaths occurred in WHO African Region, mainly in children aged under 5 years, who account for 78% of all malaria deaths</a:t>
            </a:r>
          </a:p>
          <a:p>
            <a:r>
              <a:rPr lang="en-US" sz="1200" dirty="0" smtClean="0"/>
              <a:t>globally between 2000 and 2013: </a:t>
            </a:r>
            <a:r>
              <a:rPr lang="en-US" sz="1200" dirty="0" smtClean="0">
                <a:cs typeface="Calibri" panose="020F0502020204030204" pitchFamily="34" charset="0"/>
              </a:rPr>
              <a:t>4.3 million deaths averted </a:t>
            </a:r>
          </a:p>
          <a:p>
            <a:pPr marL="0" indent="0">
              <a:buNone/>
            </a:pPr>
            <a:r>
              <a:rPr lang="en-US" sz="1050" i="1" dirty="0" smtClean="0"/>
              <a:t>				                     Reference: World Malaria Report 2014</a:t>
            </a:r>
            <a:endParaRPr lang="en-US" sz="1050" dirty="0" smtClean="0"/>
          </a:p>
          <a:p>
            <a:endParaRPr lang="en-US" dirty="0"/>
          </a:p>
        </p:txBody>
      </p:sp>
      <p:sp>
        <p:nvSpPr>
          <p:cNvPr id="4" name="Slide Number Placeholder 3"/>
          <p:cNvSpPr>
            <a:spLocks noGrp="1"/>
          </p:cNvSpPr>
          <p:nvPr>
            <p:ph type="sldNum" sz="quarter" idx="10"/>
          </p:nvPr>
        </p:nvSpPr>
        <p:spPr/>
        <p:txBody>
          <a:bodyPr/>
          <a:lstStyle/>
          <a:p>
            <a:fld id="{AE755F76-5671-4B0C-8814-FBEE329669AE}" type="slidenum">
              <a:rPr lang="en-US" smtClean="0"/>
              <a:t>3</a:t>
            </a:fld>
            <a:endParaRPr lang="en-US"/>
          </a:p>
        </p:txBody>
      </p:sp>
    </p:spTree>
    <p:extLst>
      <p:ext uri="{BB962C8B-B14F-4D97-AF65-F5344CB8AC3E}">
        <p14:creationId xmlns:p14="http://schemas.microsoft.com/office/powerpoint/2010/main" val="2027392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55F76-5671-4B0C-8814-FBEE329669AE}" type="slidenum">
              <a:rPr lang="en-US" smtClean="0"/>
              <a:t>4</a:t>
            </a:fld>
            <a:endParaRPr lang="en-US"/>
          </a:p>
        </p:txBody>
      </p:sp>
    </p:spTree>
    <p:extLst>
      <p:ext uri="{BB962C8B-B14F-4D97-AF65-F5344CB8AC3E}">
        <p14:creationId xmlns:p14="http://schemas.microsoft.com/office/powerpoint/2010/main" val="1909988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Ten </a:t>
            </a:r>
            <a:r>
              <a:rPr lang="en-US" baseline="0" dirty="0" smtClean="0"/>
              <a:t>of 11 Member States in WHO South East Asia Region are endemic to malaria.  </a:t>
            </a:r>
          </a:p>
          <a:p>
            <a:r>
              <a:rPr lang="en-US" baseline="0" dirty="0" smtClean="0"/>
              <a:t>Maldives is free of malaria transmission since 1984.  WHO Certification acknowledging malaria free status of Maldives is expected to be issued before the end of 2015.</a:t>
            </a:r>
          </a:p>
          <a:p>
            <a:r>
              <a:rPr lang="en-US" baseline="0" dirty="0" smtClean="0"/>
              <a:t>Around 1.1 billion population at risk of malaria.  High risk groups are mainly the mobile and migrant populations engage in various economic activities in rural areas in the region as well as in some </a:t>
            </a:r>
            <a:r>
              <a:rPr lang="en-US" baseline="0" dirty="0" err="1" smtClean="0"/>
              <a:t>peri</a:t>
            </a:r>
            <a:r>
              <a:rPr lang="en-US" baseline="0" dirty="0" smtClean="0"/>
              <a:t>-urban areas in India.</a:t>
            </a:r>
          </a:p>
          <a:p>
            <a:r>
              <a:rPr lang="en-US" baseline="0" dirty="0" smtClean="0"/>
              <a:t>Significant progress was noted since 2000.  High risk areas are limited mainly in hard to reach areas in India where majority are tribal communities such in India and eastern Indonesia, in development project sites in rural areas and along the borders where access to health services is a challenge.</a:t>
            </a:r>
            <a:endParaRPr lang="en-US" dirty="0"/>
          </a:p>
        </p:txBody>
      </p:sp>
      <p:sp>
        <p:nvSpPr>
          <p:cNvPr id="4" name="Slide Number Placeholder 3"/>
          <p:cNvSpPr>
            <a:spLocks noGrp="1"/>
          </p:cNvSpPr>
          <p:nvPr>
            <p:ph type="sldNum" sz="quarter" idx="10"/>
          </p:nvPr>
        </p:nvSpPr>
        <p:spPr/>
        <p:txBody>
          <a:bodyPr/>
          <a:lstStyle/>
          <a:p>
            <a:fld id="{AE755F76-5671-4B0C-8814-FBEE329669AE}" type="slidenum">
              <a:rPr lang="en-US" smtClean="0"/>
              <a:t>5</a:t>
            </a:fld>
            <a:endParaRPr lang="en-US"/>
          </a:p>
        </p:txBody>
      </p:sp>
    </p:spTree>
    <p:extLst>
      <p:ext uri="{BB962C8B-B14F-4D97-AF65-F5344CB8AC3E}">
        <p14:creationId xmlns:p14="http://schemas.microsoft.com/office/powerpoint/2010/main" val="913493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global community,</a:t>
            </a:r>
            <a:r>
              <a:rPr lang="en-US" baseline="0" dirty="0" smtClean="0"/>
              <a:t> specifically the World Health Assembly, endorsed the Malaria Global Technical Strategy.  Adaptation of the strategy at regional and country levels are on going.</a:t>
            </a:r>
            <a:endParaRPr lang="en-US" dirty="0"/>
          </a:p>
        </p:txBody>
      </p:sp>
      <p:sp>
        <p:nvSpPr>
          <p:cNvPr id="4" name="Slide Number Placeholder 3"/>
          <p:cNvSpPr>
            <a:spLocks noGrp="1"/>
          </p:cNvSpPr>
          <p:nvPr>
            <p:ph type="sldNum" sz="quarter" idx="10"/>
          </p:nvPr>
        </p:nvSpPr>
        <p:spPr/>
        <p:txBody>
          <a:bodyPr/>
          <a:lstStyle/>
          <a:p>
            <a:fld id="{AE755F76-5671-4B0C-8814-FBEE329669AE}" type="slidenum">
              <a:rPr lang="en-US" smtClean="0"/>
              <a:t>6</a:t>
            </a:fld>
            <a:endParaRPr lang="en-US"/>
          </a:p>
        </p:txBody>
      </p:sp>
    </p:spTree>
    <p:extLst>
      <p:ext uri="{BB962C8B-B14F-4D97-AF65-F5344CB8AC3E}">
        <p14:creationId xmlns:p14="http://schemas.microsoft.com/office/powerpoint/2010/main" val="755969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WHO Regional Office is in the process</a:t>
            </a:r>
            <a:r>
              <a:rPr lang="en-US" baseline="0" dirty="0" smtClean="0"/>
              <a:t> of aligning the regional strategy to the Global Technical Strategy.</a:t>
            </a:r>
          </a:p>
          <a:p>
            <a:endParaRPr lang="en-US" baseline="0" dirty="0" smtClean="0"/>
          </a:p>
          <a:p>
            <a:r>
              <a:rPr lang="en-US" baseline="0" dirty="0" smtClean="0"/>
              <a:t>The strategy will include game changing approaches or innovations to support countries accelerate progress towards malaria elimination and prevent re-introduction.</a:t>
            </a:r>
          </a:p>
          <a:p>
            <a:endParaRPr lang="en-US" baseline="0" dirty="0" smtClean="0"/>
          </a:p>
          <a:p>
            <a:r>
              <a:rPr lang="en-US" baseline="0" dirty="0" smtClean="0"/>
              <a:t>In the Greater Mekong Sub-region, the Strategy for Malaria Elimination was developed and launched in May 2015 at a side event during the World Health Assembly.   The goal of the strategy is to eliminate malaria in the Greater Mekong Sub-region and get rid of drug resistance in that part of the world.</a:t>
            </a:r>
          </a:p>
          <a:p>
            <a:endParaRPr lang="en-US" dirty="0"/>
          </a:p>
        </p:txBody>
      </p:sp>
      <p:sp>
        <p:nvSpPr>
          <p:cNvPr id="4" name="Slide Number Placeholder 3"/>
          <p:cNvSpPr>
            <a:spLocks noGrp="1"/>
          </p:cNvSpPr>
          <p:nvPr>
            <p:ph type="sldNum" sz="quarter" idx="10"/>
          </p:nvPr>
        </p:nvSpPr>
        <p:spPr/>
        <p:txBody>
          <a:bodyPr/>
          <a:lstStyle/>
          <a:p>
            <a:fld id="{AE755F76-5671-4B0C-8814-FBEE329669AE}" type="slidenum">
              <a:rPr lang="en-US" smtClean="0"/>
              <a:t>7</a:t>
            </a:fld>
            <a:endParaRPr lang="en-US"/>
          </a:p>
        </p:txBody>
      </p:sp>
    </p:spTree>
    <p:extLst>
      <p:ext uri="{BB962C8B-B14F-4D97-AF65-F5344CB8AC3E}">
        <p14:creationId xmlns:p14="http://schemas.microsoft.com/office/powerpoint/2010/main" val="3569776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755F76-5671-4B0C-8814-FBEE329669AE}" type="slidenum">
              <a:rPr lang="en-US" smtClean="0"/>
              <a:t>8</a:t>
            </a:fld>
            <a:endParaRPr lang="en-US"/>
          </a:p>
        </p:txBody>
      </p:sp>
    </p:spTree>
    <p:extLst>
      <p:ext uri="{BB962C8B-B14F-4D97-AF65-F5344CB8AC3E}">
        <p14:creationId xmlns:p14="http://schemas.microsoft.com/office/powerpoint/2010/main" val="2916769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India</a:t>
            </a:r>
            <a:r>
              <a:rPr lang="en-US" baseline="0" dirty="0" smtClean="0"/>
              <a:t> </a:t>
            </a:r>
            <a:r>
              <a:rPr lang="en-US" dirty="0" smtClean="0"/>
              <a:t>accounts for around 55% of the total malaria incidence in the South East Asia Region</a:t>
            </a:r>
            <a:r>
              <a:rPr lang="en-US" baseline="0" dirty="0" smtClean="0"/>
              <a:t>.</a:t>
            </a:r>
          </a:p>
          <a:p>
            <a:pPr marL="171450" indent="-171450">
              <a:buFont typeface="Arial" panose="020B0604020202020204" pitchFamily="34" charset="0"/>
              <a:buChar char="•"/>
            </a:pPr>
            <a:r>
              <a:rPr lang="en-US" baseline="0" dirty="0" smtClean="0"/>
              <a:t>In the </a:t>
            </a:r>
            <a:r>
              <a:rPr lang="en-US" dirty="0" smtClean="0"/>
              <a:t>last 10 years: </a:t>
            </a:r>
            <a:r>
              <a:rPr lang="en-US" b="1" dirty="0" smtClean="0"/>
              <a:t>reported</a:t>
            </a:r>
            <a:r>
              <a:rPr lang="en-US" b="1" baseline="0" dirty="0" smtClean="0"/>
              <a:t> </a:t>
            </a:r>
            <a:r>
              <a:rPr lang="en-US" b="1" dirty="0" smtClean="0"/>
              <a:t>malaria cases declined by 42% </a:t>
            </a:r>
            <a:r>
              <a:rPr lang="en-US" dirty="0" smtClean="0"/>
              <a:t>from 1.9</a:t>
            </a:r>
            <a:r>
              <a:rPr lang="en-US" baseline="0" dirty="0" smtClean="0"/>
              <a:t> million to 1.1 million in </a:t>
            </a:r>
            <a:r>
              <a:rPr lang="en-US" dirty="0" smtClean="0"/>
              <a:t>2014,</a:t>
            </a:r>
            <a:r>
              <a:rPr lang="en-US" baseline="0" dirty="0" smtClean="0"/>
              <a:t> and </a:t>
            </a:r>
            <a:r>
              <a:rPr lang="en-US" b="1" baseline="0" dirty="0" smtClean="0"/>
              <a:t>malaria related deaths was reduced by </a:t>
            </a:r>
            <a:r>
              <a:rPr lang="en-US" b="1" dirty="0" smtClean="0"/>
              <a:t>41% </a:t>
            </a:r>
            <a:r>
              <a:rPr lang="en-US" b="1" baseline="0" dirty="0" smtClean="0"/>
              <a:t> </a:t>
            </a:r>
            <a:r>
              <a:rPr lang="en-US" baseline="0" dirty="0" smtClean="0"/>
              <a:t>from 949 in 2004 to 562 in 2014.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2014, most cases reported are from Odisha (36%), </a:t>
            </a:r>
            <a:r>
              <a:rPr lang="en-US" sz="1200" kern="1200" dirty="0" err="1" smtClean="0">
                <a:solidFill>
                  <a:schemeClr val="tx1"/>
                </a:solidFill>
                <a:effectLst/>
                <a:latin typeface="+mn-lt"/>
                <a:ea typeface="+mn-ea"/>
                <a:cs typeface="+mn-cs"/>
              </a:rPr>
              <a:t>Chattisgarh</a:t>
            </a:r>
            <a:r>
              <a:rPr lang="en-US" sz="1200" kern="1200" dirty="0" smtClean="0">
                <a:solidFill>
                  <a:schemeClr val="tx1"/>
                </a:solidFill>
                <a:effectLst/>
                <a:latin typeface="+mn-lt"/>
                <a:ea typeface="+mn-ea"/>
                <a:cs typeface="+mn-cs"/>
              </a:rPr>
              <a:t> (12%), Jharkhand (9%), Madhya Pradesh (9%), Maharashtra (5%) and Tripura (5%)</a:t>
            </a:r>
          </a:p>
          <a:p>
            <a:pPr marL="171450" indent="-171450">
              <a:buFont typeface="Arial" panose="020B0604020202020204" pitchFamily="34" charset="0"/>
              <a:buChar char="•"/>
            </a:pPr>
            <a:r>
              <a:rPr lang="en-US" baseline="0" dirty="0" smtClean="0"/>
              <a:t>The number of districts with API less than or equal to one has increased from 370 in 2000 to 527 in 2014 (total districts currently: 620)</a:t>
            </a:r>
          </a:p>
          <a:p>
            <a:endParaRPr lang="en-US" dirty="0"/>
          </a:p>
        </p:txBody>
      </p:sp>
      <p:sp>
        <p:nvSpPr>
          <p:cNvPr id="4" name="Slide Number Placeholder 3"/>
          <p:cNvSpPr>
            <a:spLocks noGrp="1"/>
          </p:cNvSpPr>
          <p:nvPr>
            <p:ph type="sldNum" sz="quarter" idx="10"/>
          </p:nvPr>
        </p:nvSpPr>
        <p:spPr/>
        <p:txBody>
          <a:bodyPr/>
          <a:lstStyle/>
          <a:p>
            <a:fld id="{AE755F76-5671-4B0C-8814-FBEE329669AE}" type="slidenum">
              <a:rPr lang="en-US" smtClean="0"/>
              <a:t>9</a:t>
            </a:fld>
            <a:endParaRPr lang="en-US"/>
          </a:p>
        </p:txBody>
      </p:sp>
    </p:spTree>
    <p:extLst>
      <p:ext uri="{BB962C8B-B14F-4D97-AF65-F5344CB8AC3E}">
        <p14:creationId xmlns:p14="http://schemas.microsoft.com/office/powerpoint/2010/main" val="15851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13FA0EC-33C4-45E4-B56D-0A7AD3EAD9B8}" type="datetimeFigureOut">
              <a:rPr lang="en-US" smtClean="0"/>
              <a:t>10/26/2015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13A5C71-6E08-4F5B-A45C-690C9DC7B620}" type="slidenum">
              <a:rPr lang="en-US" smtClean="0"/>
              <a:t>‹#›</a:t>
            </a:fld>
            <a:endParaRPr lang="en-US"/>
          </a:p>
        </p:txBody>
      </p:sp>
    </p:spTree>
    <p:extLst>
      <p:ext uri="{BB962C8B-B14F-4D97-AF65-F5344CB8AC3E}">
        <p14:creationId xmlns:p14="http://schemas.microsoft.com/office/powerpoint/2010/main" val="39205318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13FA0EC-33C4-45E4-B56D-0A7AD3EAD9B8}" type="datetimeFigureOut">
              <a:rPr lang="en-US" smtClean="0"/>
              <a:t>10/26/2015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13A5C71-6E08-4F5B-A45C-690C9DC7B620}" type="slidenum">
              <a:rPr lang="en-US" smtClean="0"/>
              <a:t>‹#›</a:t>
            </a:fld>
            <a:endParaRPr lang="en-US"/>
          </a:p>
        </p:txBody>
      </p:sp>
    </p:spTree>
    <p:extLst>
      <p:ext uri="{BB962C8B-B14F-4D97-AF65-F5344CB8AC3E}">
        <p14:creationId xmlns:p14="http://schemas.microsoft.com/office/powerpoint/2010/main" val="689016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13FA0EC-33C4-45E4-B56D-0A7AD3EAD9B8}" type="datetimeFigureOut">
              <a:rPr lang="en-US" smtClean="0"/>
              <a:t>10/26/2015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13A5C71-6E08-4F5B-A45C-690C9DC7B620}" type="slidenum">
              <a:rPr lang="en-US" smtClean="0"/>
              <a:t>‹#›</a:t>
            </a:fld>
            <a:endParaRPr lang="en-US"/>
          </a:p>
        </p:txBody>
      </p:sp>
    </p:spTree>
    <p:extLst>
      <p:ext uri="{BB962C8B-B14F-4D97-AF65-F5344CB8AC3E}">
        <p14:creationId xmlns:p14="http://schemas.microsoft.com/office/powerpoint/2010/main" val="4198549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42800" y="116631"/>
            <a:ext cx="8229600" cy="864097"/>
          </a:xfrm>
          <a:prstGeom prst="rect">
            <a:avLst/>
          </a:prstGeom>
        </p:spPr>
        <p:txBody>
          <a:bodyPr vert="horz" lIns="91440" tIns="45720" rIns="91440" bIns="45720" rtlCol="0" anchor="ctr">
            <a:normAutofit/>
          </a:bodyPr>
          <a:lstStyle/>
          <a:p>
            <a:pPr lvl="0" algn="ctr" defTabSz="914179" rtl="0" eaLnBrk="0" fontAlgn="base" hangingPunct="0">
              <a:spcBef>
                <a:spcPct val="0"/>
              </a:spcBef>
              <a:spcAft>
                <a:spcPct val="0"/>
              </a:spcAft>
            </a:pPr>
            <a:r>
              <a:rPr lang="en-US" dirty="0" smtClean="0"/>
              <a:t>Your slide title to come here</a:t>
            </a:r>
            <a:endParaRPr lang="en-GB" dirty="0"/>
          </a:p>
        </p:txBody>
      </p:sp>
    </p:spTree>
    <p:extLst>
      <p:ext uri="{BB962C8B-B14F-4D97-AF65-F5344CB8AC3E}">
        <p14:creationId xmlns:p14="http://schemas.microsoft.com/office/powerpoint/2010/main" val="7857440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13FA0EC-33C4-45E4-B56D-0A7AD3EAD9B8}" type="datetimeFigureOut">
              <a:rPr lang="en-US" smtClean="0"/>
              <a:t>10/26/2015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13A5C71-6E08-4F5B-A45C-690C9DC7B620}" type="slidenum">
              <a:rPr lang="en-US" smtClean="0"/>
              <a:t>‹#›</a:t>
            </a:fld>
            <a:endParaRPr lang="en-US"/>
          </a:p>
        </p:txBody>
      </p:sp>
    </p:spTree>
    <p:extLst>
      <p:ext uri="{BB962C8B-B14F-4D97-AF65-F5344CB8AC3E}">
        <p14:creationId xmlns:p14="http://schemas.microsoft.com/office/powerpoint/2010/main" val="1754000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13FA0EC-33C4-45E4-B56D-0A7AD3EAD9B8}" type="datetimeFigureOut">
              <a:rPr lang="en-US" smtClean="0"/>
              <a:t>10/26/2015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13A5C71-6E08-4F5B-A45C-690C9DC7B620}" type="slidenum">
              <a:rPr lang="en-US" smtClean="0"/>
              <a:t>‹#›</a:t>
            </a:fld>
            <a:endParaRPr lang="en-US"/>
          </a:p>
        </p:txBody>
      </p:sp>
    </p:spTree>
    <p:extLst>
      <p:ext uri="{BB962C8B-B14F-4D97-AF65-F5344CB8AC3E}">
        <p14:creationId xmlns:p14="http://schemas.microsoft.com/office/powerpoint/2010/main" val="3812893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13FA0EC-33C4-45E4-B56D-0A7AD3EAD9B8}" type="datetimeFigureOut">
              <a:rPr lang="en-US" smtClean="0"/>
              <a:t>10/26/2015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13A5C71-6E08-4F5B-A45C-690C9DC7B620}" type="slidenum">
              <a:rPr lang="en-US" smtClean="0"/>
              <a:t>‹#›</a:t>
            </a:fld>
            <a:endParaRPr lang="en-US"/>
          </a:p>
        </p:txBody>
      </p:sp>
    </p:spTree>
    <p:extLst>
      <p:ext uri="{BB962C8B-B14F-4D97-AF65-F5344CB8AC3E}">
        <p14:creationId xmlns:p14="http://schemas.microsoft.com/office/powerpoint/2010/main" val="3422964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13FA0EC-33C4-45E4-B56D-0A7AD3EAD9B8}" type="datetimeFigureOut">
              <a:rPr lang="en-US" smtClean="0"/>
              <a:t>10/26/2015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13A5C71-6E08-4F5B-A45C-690C9DC7B620}" type="slidenum">
              <a:rPr lang="en-US" smtClean="0"/>
              <a:t>‹#›</a:t>
            </a:fld>
            <a:endParaRPr lang="en-US"/>
          </a:p>
        </p:txBody>
      </p:sp>
    </p:spTree>
    <p:extLst>
      <p:ext uri="{BB962C8B-B14F-4D97-AF65-F5344CB8AC3E}">
        <p14:creationId xmlns:p14="http://schemas.microsoft.com/office/powerpoint/2010/main" val="445864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13FA0EC-33C4-45E4-B56D-0A7AD3EAD9B8}" type="datetimeFigureOut">
              <a:rPr lang="en-US" smtClean="0"/>
              <a:t>10/26/2015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13A5C71-6E08-4F5B-A45C-690C9DC7B620}" type="slidenum">
              <a:rPr lang="en-US" smtClean="0"/>
              <a:t>‹#›</a:t>
            </a:fld>
            <a:endParaRPr lang="en-US"/>
          </a:p>
        </p:txBody>
      </p:sp>
    </p:spTree>
    <p:extLst>
      <p:ext uri="{BB962C8B-B14F-4D97-AF65-F5344CB8AC3E}">
        <p14:creationId xmlns:p14="http://schemas.microsoft.com/office/powerpoint/2010/main" val="233556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13FA0EC-33C4-45E4-B56D-0A7AD3EAD9B8}" type="datetimeFigureOut">
              <a:rPr lang="en-US" smtClean="0"/>
              <a:t>10/26/2015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13A5C71-6E08-4F5B-A45C-690C9DC7B620}" type="slidenum">
              <a:rPr lang="en-US" smtClean="0"/>
              <a:t>‹#›</a:t>
            </a:fld>
            <a:endParaRPr lang="en-US"/>
          </a:p>
        </p:txBody>
      </p:sp>
    </p:spTree>
    <p:extLst>
      <p:ext uri="{BB962C8B-B14F-4D97-AF65-F5344CB8AC3E}">
        <p14:creationId xmlns:p14="http://schemas.microsoft.com/office/powerpoint/2010/main" val="187113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13FA0EC-33C4-45E4-B56D-0A7AD3EAD9B8}" type="datetimeFigureOut">
              <a:rPr lang="en-US" smtClean="0"/>
              <a:t>10/26/2015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13A5C71-6E08-4F5B-A45C-690C9DC7B620}" type="slidenum">
              <a:rPr lang="en-US" smtClean="0"/>
              <a:t>‹#›</a:t>
            </a:fld>
            <a:endParaRPr lang="en-US"/>
          </a:p>
        </p:txBody>
      </p:sp>
    </p:spTree>
    <p:extLst>
      <p:ext uri="{BB962C8B-B14F-4D97-AF65-F5344CB8AC3E}">
        <p14:creationId xmlns:p14="http://schemas.microsoft.com/office/powerpoint/2010/main" val="79150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13FA0EC-33C4-45E4-B56D-0A7AD3EAD9B8}" type="datetimeFigureOut">
              <a:rPr lang="en-US" smtClean="0"/>
              <a:t>10/26/2015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13A5C71-6E08-4F5B-A45C-690C9DC7B620}" type="slidenum">
              <a:rPr lang="en-US" smtClean="0"/>
              <a:t>‹#›</a:t>
            </a:fld>
            <a:endParaRPr lang="en-US"/>
          </a:p>
        </p:txBody>
      </p:sp>
    </p:spTree>
    <p:extLst>
      <p:ext uri="{BB962C8B-B14F-4D97-AF65-F5344CB8AC3E}">
        <p14:creationId xmlns:p14="http://schemas.microsoft.com/office/powerpoint/2010/main" val="155186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24" y="1524"/>
            <a:ext cx="9140952" cy="6854952"/>
          </a:xfrm>
          <a:prstGeom prst="rect">
            <a:avLst/>
          </a:prstGeom>
        </p:spPr>
      </p:pic>
    </p:spTree>
    <p:extLst>
      <p:ext uri="{BB962C8B-B14F-4D97-AF65-F5344CB8AC3E}">
        <p14:creationId xmlns:p14="http://schemas.microsoft.com/office/powerpoint/2010/main" val="3802758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68761"/>
            <a:ext cx="9144000" cy="2088232"/>
          </a:xfrm>
        </p:spPr>
        <p:txBody>
          <a:bodyPr/>
          <a:lstStyle/>
          <a:p>
            <a:r>
              <a:rPr lang="en-US" sz="3600" dirty="0" smtClean="0">
                <a:solidFill>
                  <a:srgbClr val="002060"/>
                </a:solidFill>
              </a:rPr>
              <a:t>Malaria Elimination in South East Asia Region </a:t>
            </a:r>
            <a:br>
              <a:rPr lang="en-US" sz="3600" dirty="0" smtClean="0">
                <a:solidFill>
                  <a:srgbClr val="002060"/>
                </a:solidFill>
              </a:rPr>
            </a:br>
            <a:r>
              <a:rPr lang="en-US" sz="3600" dirty="0" smtClean="0">
                <a:solidFill>
                  <a:srgbClr val="002060"/>
                </a:solidFill>
              </a:rPr>
              <a:t>Progress, Challenges and the Way </a:t>
            </a:r>
            <a:r>
              <a:rPr lang="en-US" sz="3600" dirty="0">
                <a:solidFill>
                  <a:srgbClr val="002060"/>
                </a:solidFill>
              </a:rPr>
              <a:t>F</a:t>
            </a:r>
            <a:r>
              <a:rPr lang="en-US" sz="3600" dirty="0" smtClean="0">
                <a:solidFill>
                  <a:srgbClr val="002060"/>
                </a:solidFill>
              </a:rPr>
              <a:t>orward</a:t>
            </a:r>
            <a:br>
              <a:rPr lang="en-US" sz="3600" dirty="0" smtClean="0">
                <a:solidFill>
                  <a:srgbClr val="002060"/>
                </a:solidFill>
              </a:rPr>
            </a:br>
            <a:r>
              <a:rPr lang="en-US" sz="3600" dirty="0" smtClean="0">
                <a:solidFill>
                  <a:srgbClr val="002060"/>
                </a:solidFill>
              </a:rPr>
              <a:t/>
            </a:r>
            <a:br>
              <a:rPr lang="en-US" sz="3600" dirty="0" smtClean="0">
                <a:solidFill>
                  <a:srgbClr val="002060"/>
                </a:solidFill>
              </a:rPr>
            </a:br>
            <a:endParaRPr lang="en-US" sz="3600" dirty="0">
              <a:solidFill>
                <a:srgbClr val="002060"/>
              </a:solidFill>
            </a:endParaRPr>
          </a:p>
        </p:txBody>
      </p:sp>
      <p:sp>
        <p:nvSpPr>
          <p:cNvPr id="3" name="Subtitle 2"/>
          <p:cNvSpPr>
            <a:spLocks noGrp="1"/>
          </p:cNvSpPr>
          <p:nvPr>
            <p:ph type="subTitle" idx="1"/>
          </p:nvPr>
        </p:nvSpPr>
        <p:spPr>
          <a:xfrm>
            <a:off x="1371600" y="3645024"/>
            <a:ext cx="6400800" cy="1368152"/>
          </a:xfrm>
        </p:spPr>
        <p:txBody>
          <a:bodyPr/>
          <a:lstStyle/>
          <a:p>
            <a:r>
              <a:rPr lang="en-US" sz="2400" dirty="0" smtClean="0">
                <a:solidFill>
                  <a:srgbClr val="002060"/>
                </a:solidFill>
              </a:rPr>
              <a:t>Dr. Deyer Gopinath, WHO / Thailand</a:t>
            </a:r>
          </a:p>
          <a:p>
            <a:r>
              <a:rPr lang="en-US" sz="2400" dirty="0" smtClean="0">
                <a:solidFill>
                  <a:srgbClr val="002060"/>
                </a:solidFill>
              </a:rPr>
              <a:t>Dr. Leonard Ortega, WHO / SEARO</a:t>
            </a:r>
          </a:p>
          <a:p>
            <a:endParaRPr lang="en-US" sz="2800" dirty="0"/>
          </a:p>
        </p:txBody>
      </p:sp>
    </p:spTree>
    <p:extLst>
      <p:ext uri="{BB962C8B-B14F-4D97-AF65-F5344CB8AC3E}">
        <p14:creationId xmlns:p14="http://schemas.microsoft.com/office/powerpoint/2010/main" val="1429281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634082"/>
          </a:xfrm>
        </p:spPr>
        <p:txBody>
          <a:bodyPr/>
          <a:lstStyle/>
          <a:p>
            <a:r>
              <a:rPr lang="en-US" sz="3200" dirty="0" smtClean="0"/>
              <a:t>Malaria Elimination in Indonesia</a:t>
            </a:r>
            <a:endParaRPr lang="en-US" sz="3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404664"/>
            <a:ext cx="8208912"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5869721"/>
            <a:ext cx="9144000" cy="1015663"/>
          </a:xfrm>
          <a:prstGeom prst="rect">
            <a:avLst/>
          </a:prstGeom>
        </p:spPr>
        <p:txBody>
          <a:bodyPr wrap="square">
            <a:spAutoFit/>
          </a:bodyPr>
          <a:lstStyle/>
          <a:p>
            <a:pPr marL="342900" lvl="0" indent="-342900">
              <a:spcBef>
                <a:spcPct val="20000"/>
              </a:spcBef>
              <a:buFont typeface="Arial" panose="020B0604020202020204" pitchFamily="34" charset="0"/>
              <a:buChar char="•"/>
            </a:pPr>
            <a:r>
              <a:rPr lang="en-US" sz="2000" b="1" dirty="0">
                <a:solidFill>
                  <a:prstClr val="black"/>
                </a:solidFill>
              </a:rPr>
              <a:t>Indonesia:</a:t>
            </a:r>
            <a:r>
              <a:rPr lang="en-US" sz="2000" dirty="0">
                <a:solidFill>
                  <a:prstClr val="black"/>
                </a:solidFill>
              </a:rPr>
              <a:t> </a:t>
            </a:r>
            <a:r>
              <a:rPr lang="en-US" sz="2000" dirty="0" smtClean="0">
                <a:solidFill>
                  <a:prstClr val="black"/>
                </a:solidFill>
              </a:rPr>
              <a:t>152 million at risk, 252,027 </a:t>
            </a:r>
            <a:r>
              <a:rPr lang="en-US" sz="2000" dirty="0">
                <a:solidFill>
                  <a:prstClr val="black"/>
                </a:solidFill>
              </a:rPr>
              <a:t>cases confirmed in 2014; down from 417,819 in 2012; sub-national malaria elimination progressing well (225 out of 511 districts declared malaria free)</a:t>
            </a:r>
          </a:p>
        </p:txBody>
      </p:sp>
    </p:spTree>
    <p:extLst>
      <p:ext uri="{BB962C8B-B14F-4D97-AF65-F5344CB8AC3E}">
        <p14:creationId xmlns:p14="http://schemas.microsoft.com/office/powerpoint/2010/main" val="1107632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3" y="-603448"/>
            <a:ext cx="7848872"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5520134"/>
            <a:ext cx="9144000" cy="1077218"/>
          </a:xfrm>
          <a:prstGeom prst="rect">
            <a:avLst/>
          </a:prstGeom>
        </p:spPr>
        <p:txBody>
          <a:bodyPr wrap="square">
            <a:spAutoFit/>
          </a:bodyPr>
          <a:lstStyle/>
          <a:p>
            <a:pPr marL="342900" lvl="0" indent="-342900">
              <a:spcBef>
                <a:spcPct val="20000"/>
              </a:spcBef>
              <a:buFont typeface="Arial" panose="020B0604020202020204" pitchFamily="34" charset="0"/>
              <a:buChar char="•"/>
            </a:pPr>
            <a:r>
              <a:rPr lang="en-US" sz="2000" b="1" dirty="0">
                <a:solidFill>
                  <a:prstClr val="black"/>
                </a:solidFill>
              </a:rPr>
              <a:t>Myanmar: </a:t>
            </a:r>
            <a:r>
              <a:rPr lang="en-US" sz="2000" dirty="0">
                <a:solidFill>
                  <a:prstClr val="black"/>
                </a:solidFill>
              </a:rPr>
              <a:t>67% reduction of cases (622,373 in 2005; 205,658 in 2014); 95% reduction of deaths (1,707 in 2005; 92 in 2014</a:t>
            </a:r>
            <a:r>
              <a:rPr lang="en-US" sz="2000" dirty="0" smtClean="0">
                <a:solidFill>
                  <a:prstClr val="black"/>
                </a:solidFill>
              </a:rPr>
              <a:t>)</a:t>
            </a:r>
          </a:p>
          <a:p>
            <a:pPr marL="342900" lvl="0" indent="-342900">
              <a:spcBef>
                <a:spcPct val="20000"/>
              </a:spcBef>
              <a:buFont typeface="Arial" panose="020B0604020202020204" pitchFamily="34" charset="0"/>
              <a:buChar char="•"/>
            </a:pPr>
            <a:r>
              <a:rPr lang="en-US" sz="2000" dirty="0" smtClean="0">
                <a:solidFill>
                  <a:prstClr val="black"/>
                </a:solidFill>
              </a:rPr>
              <a:t>70-80% burden in GMS, 32 million population at risk, 300,000+ cases in 2013</a:t>
            </a:r>
            <a:endParaRPr lang="en-US" sz="2000" dirty="0">
              <a:solidFill>
                <a:prstClr val="black"/>
              </a:solidFill>
            </a:endParaRPr>
          </a:p>
        </p:txBody>
      </p:sp>
    </p:spTree>
    <p:extLst>
      <p:ext uri="{BB962C8B-B14F-4D97-AF65-F5344CB8AC3E}">
        <p14:creationId xmlns:p14="http://schemas.microsoft.com/office/powerpoint/2010/main" val="2923515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0" y="404664"/>
            <a:ext cx="9182100" cy="5895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51520" y="-9381"/>
            <a:ext cx="8229600" cy="55806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t>Malaria incidence in Sri Lanka, 1911-2015 </a:t>
            </a:r>
            <a:r>
              <a:rPr lang="en-US" sz="2400" b="1" dirty="0" smtClean="0">
                <a:solidFill>
                  <a:schemeClr val="bg1">
                    <a:lumMod val="50000"/>
                  </a:schemeClr>
                </a:solidFill>
              </a:rPr>
              <a:t>(Oct 2015)</a:t>
            </a:r>
            <a:endParaRPr lang="en-US" sz="2400" b="1" dirty="0">
              <a:solidFill>
                <a:schemeClr val="bg1">
                  <a:lumMod val="50000"/>
                </a:schemeClr>
              </a:solidFill>
            </a:endParaRPr>
          </a:p>
        </p:txBody>
      </p:sp>
      <p:sp>
        <p:nvSpPr>
          <p:cNvPr id="2" name="Rectangle 1"/>
          <p:cNvSpPr/>
          <p:nvPr/>
        </p:nvSpPr>
        <p:spPr>
          <a:xfrm>
            <a:off x="19050" y="6300608"/>
            <a:ext cx="9124950" cy="461665"/>
          </a:xfrm>
          <a:prstGeom prst="rect">
            <a:avLst/>
          </a:prstGeom>
        </p:spPr>
        <p:txBody>
          <a:bodyPr wrap="square">
            <a:spAutoFit/>
          </a:bodyPr>
          <a:lstStyle/>
          <a:p>
            <a:pPr marL="342900" lvl="0" indent="-342900">
              <a:spcBef>
                <a:spcPct val="20000"/>
              </a:spcBef>
              <a:buFont typeface="Arial" panose="020B0604020202020204" pitchFamily="34" charset="0"/>
              <a:buChar char="•"/>
            </a:pPr>
            <a:r>
              <a:rPr lang="en-US" sz="2400" b="1" dirty="0">
                <a:solidFill>
                  <a:prstClr val="black"/>
                </a:solidFill>
              </a:rPr>
              <a:t>Sri Lanka: </a:t>
            </a:r>
            <a:r>
              <a:rPr lang="en-US" sz="2400" dirty="0">
                <a:solidFill>
                  <a:prstClr val="black"/>
                </a:solidFill>
              </a:rPr>
              <a:t>reduced cases from 210,000 in 2000 to zero 2013</a:t>
            </a:r>
          </a:p>
        </p:txBody>
      </p:sp>
    </p:spTree>
    <p:extLst>
      <p:ext uri="{BB962C8B-B14F-4D97-AF65-F5344CB8AC3E}">
        <p14:creationId xmlns:p14="http://schemas.microsoft.com/office/powerpoint/2010/main" val="3700725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4704"/>
          </a:xfrm>
        </p:spPr>
        <p:txBody>
          <a:bodyPr/>
          <a:lstStyle/>
          <a:p>
            <a:r>
              <a:rPr lang="en-GB" sz="2800" b="1" dirty="0"/>
              <a:t>Regional Malaria Situation </a:t>
            </a:r>
            <a:r>
              <a:rPr lang="en-GB" sz="2800" b="1" dirty="0" smtClean="0"/>
              <a:t/>
            </a:r>
            <a:br>
              <a:rPr lang="en-GB" sz="2800" b="1" dirty="0" smtClean="0"/>
            </a:br>
            <a:r>
              <a:rPr lang="en-GB" sz="2400" b="1" dirty="0"/>
              <a:t>S</a:t>
            </a:r>
            <a:r>
              <a:rPr lang="en-GB" sz="2400" b="1" dirty="0" smtClean="0"/>
              <a:t>uccess stories</a:t>
            </a:r>
            <a:r>
              <a:rPr lang="en-GB" sz="2400" b="1" dirty="0"/>
              <a:t/>
            </a:r>
            <a:br>
              <a:rPr lang="en-GB" sz="2400" b="1" dirty="0"/>
            </a:br>
            <a:endParaRPr lang="en-US" sz="2400" b="1" dirty="0"/>
          </a:p>
        </p:txBody>
      </p:sp>
      <p:sp>
        <p:nvSpPr>
          <p:cNvPr id="3" name="Content Placeholder 2"/>
          <p:cNvSpPr>
            <a:spLocks noGrp="1"/>
          </p:cNvSpPr>
          <p:nvPr>
            <p:ph sz="half" idx="1"/>
          </p:nvPr>
        </p:nvSpPr>
        <p:spPr>
          <a:xfrm>
            <a:off x="0" y="1163885"/>
            <a:ext cx="8892480" cy="5217443"/>
          </a:xfrm>
        </p:spPr>
        <p:txBody>
          <a:bodyPr/>
          <a:lstStyle/>
          <a:p>
            <a:r>
              <a:rPr lang="en-US" b="1" dirty="0" smtClean="0"/>
              <a:t>Maldives:</a:t>
            </a:r>
            <a:r>
              <a:rPr lang="en-US" dirty="0" smtClean="0"/>
              <a:t> first country to elimination malaria (last indigenous case: 1984)</a:t>
            </a:r>
          </a:p>
          <a:p>
            <a:pPr lvl="0"/>
            <a:r>
              <a:rPr lang="en-US" b="1" dirty="0" smtClean="0"/>
              <a:t>Bhutan:</a:t>
            </a:r>
            <a:r>
              <a:rPr lang="en-US" dirty="0" smtClean="0"/>
              <a:t>  reduces cases from more than 5000 in 2000 to only 11 indigenous cases in 2014</a:t>
            </a:r>
          </a:p>
          <a:p>
            <a:pPr lvl="0"/>
            <a:r>
              <a:rPr lang="en-US" b="1" dirty="0"/>
              <a:t>DPR Korea: </a:t>
            </a:r>
            <a:r>
              <a:rPr lang="en-US" dirty="0"/>
              <a:t>reduced cases by 91% from 115,615 in 2001 to only 10,535 in 2014; no malaria death </a:t>
            </a:r>
          </a:p>
          <a:p>
            <a:r>
              <a:rPr lang="en-US" b="1" dirty="0"/>
              <a:t>Timor </a:t>
            </a:r>
            <a:r>
              <a:rPr lang="en-US" b="1" dirty="0" err="1"/>
              <a:t>Leste</a:t>
            </a:r>
            <a:r>
              <a:rPr lang="en-US" b="1" dirty="0"/>
              <a:t>: </a:t>
            </a:r>
            <a:r>
              <a:rPr lang="en-US" dirty="0"/>
              <a:t>cases decreased from 223,002 in 2006 to 1,040 cases in </a:t>
            </a:r>
            <a:r>
              <a:rPr lang="en-US" dirty="0" smtClean="0"/>
              <a:t>2013</a:t>
            </a:r>
          </a:p>
          <a:p>
            <a:r>
              <a:rPr lang="en-US" b="1" dirty="0" smtClean="0"/>
              <a:t>Thailand: </a:t>
            </a:r>
            <a:r>
              <a:rPr lang="en-US" dirty="0" smtClean="0"/>
              <a:t>cases decreased from 64,957 in 2010 to 37,680 in 2014 with deaths reduced from 80 to 37.</a:t>
            </a:r>
            <a:endParaRPr lang="en-US" b="1" dirty="0"/>
          </a:p>
          <a:p>
            <a:pPr lvl="0"/>
            <a:endParaRPr lang="en-US" dirty="0"/>
          </a:p>
        </p:txBody>
      </p:sp>
    </p:spTree>
    <p:extLst>
      <p:ext uri="{BB962C8B-B14F-4D97-AF65-F5344CB8AC3E}">
        <p14:creationId xmlns:p14="http://schemas.microsoft.com/office/powerpoint/2010/main" val="1400022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23528" y="-27384"/>
            <a:ext cx="8280920" cy="509736"/>
          </a:xfrm>
        </p:spPr>
        <p:txBody>
          <a:bodyPr/>
          <a:lstStyle/>
          <a:p>
            <a:pPr algn="ctr"/>
            <a:r>
              <a:rPr lang="en-US" sz="3200" b="0" dirty="0" smtClean="0">
                <a:latin typeface="Arial" charset="0"/>
              </a:rPr>
              <a:t>Malaria Elimination in SEARO</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5873169"/>
              </p:ext>
            </p:extLst>
          </p:nvPr>
        </p:nvGraphicFramePr>
        <p:xfrm>
          <a:off x="116904" y="620684"/>
          <a:ext cx="8919592" cy="5976667"/>
        </p:xfrm>
        <a:graphic>
          <a:graphicData uri="http://schemas.openxmlformats.org/drawingml/2006/table">
            <a:tbl>
              <a:tblPr>
                <a:tableStyleId>{5C22544A-7EE6-4342-B048-85BDC9FD1C3A}</a:tableStyleId>
              </a:tblPr>
              <a:tblGrid>
                <a:gridCol w="1519826"/>
                <a:gridCol w="7399766"/>
              </a:tblGrid>
              <a:tr h="370030">
                <a:tc>
                  <a:txBody>
                    <a:bodyPr/>
                    <a:lstStyle/>
                    <a:p>
                      <a:pPr algn="l" fontAlgn="b"/>
                      <a:r>
                        <a:rPr lang="en-US" sz="1800" b="1" u="none" strike="noStrike" dirty="0">
                          <a:solidFill>
                            <a:srgbClr val="002060"/>
                          </a:solidFill>
                          <a:effectLst/>
                        </a:rPr>
                        <a:t>Country</a:t>
                      </a:r>
                      <a:endParaRPr lang="en-US" sz="1800" b="1" i="0" u="none" strike="noStrike" dirty="0">
                        <a:solidFill>
                          <a:srgbClr val="002060"/>
                        </a:solidFill>
                        <a:effectLst/>
                        <a:latin typeface="Calibri"/>
                      </a:endParaRPr>
                    </a:p>
                  </a:txBody>
                  <a:tcPr marL="9525" marR="9525" marT="9525" marB="0" anchor="b"/>
                </a:tc>
                <a:tc>
                  <a:txBody>
                    <a:bodyPr/>
                    <a:lstStyle/>
                    <a:p>
                      <a:pPr algn="l" fontAlgn="b"/>
                      <a:r>
                        <a:rPr lang="en-US" sz="1800" b="1" u="none" strike="noStrike" dirty="0">
                          <a:solidFill>
                            <a:srgbClr val="002060"/>
                          </a:solidFill>
                          <a:effectLst/>
                        </a:rPr>
                        <a:t>Target </a:t>
                      </a:r>
                      <a:r>
                        <a:rPr lang="en-US" sz="1800" b="1" u="none" strike="noStrike" dirty="0" smtClean="0">
                          <a:solidFill>
                            <a:srgbClr val="002060"/>
                          </a:solidFill>
                          <a:effectLst/>
                        </a:rPr>
                        <a:t>year for elimination and remarks</a:t>
                      </a:r>
                      <a:endParaRPr lang="en-US" sz="1800" b="1" i="0" u="none" strike="noStrike" dirty="0">
                        <a:solidFill>
                          <a:srgbClr val="002060"/>
                        </a:solidFill>
                        <a:effectLst/>
                        <a:latin typeface="Calibri"/>
                      </a:endParaRPr>
                    </a:p>
                  </a:txBody>
                  <a:tcPr marL="9525" marR="9525" marT="9525" marB="0" anchor="b"/>
                </a:tc>
              </a:tr>
              <a:tr h="370030">
                <a:tc>
                  <a:txBody>
                    <a:bodyPr/>
                    <a:lstStyle/>
                    <a:p>
                      <a:pPr algn="l" fontAlgn="b"/>
                      <a:r>
                        <a:rPr lang="en-US" sz="1800" u="none" strike="noStrike" dirty="0">
                          <a:solidFill>
                            <a:srgbClr val="002060"/>
                          </a:solidFill>
                          <a:effectLst/>
                        </a:rPr>
                        <a:t>1. Bangladesh</a:t>
                      </a:r>
                      <a:endParaRPr lang="en-US" sz="1800" b="0" i="0" u="none" strike="noStrike" dirty="0">
                        <a:solidFill>
                          <a:srgbClr val="002060"/>
                        </a:solidFill>
                        <a:effectLst/>
                        <a:latin typeface="Calibri"/>
                      </a:endParaRPr>
                    </a:p>
                  </a:txBody>
                  <a:tcPr marL="9525" marR="9525" marT="9525" marB="0" anchor="b"/>
                </a:tc>
                <a:tc>
                  <a:txBody>
                    <a:bodyPr/>
                    <a:lstStyle/>
                    <a:p>
                      <a:pPr algn="l" fontAlgn="b"/>
                      <a:r>
                        <a:rPr lang="en-US" sz="1800" u="none" strike="noStrike" dirty="0" smtClean="0">
                          <a:solidFill>
                            <a:srgbClr val="002060"/>
                          </a:solidFill>
                          <a:effectLst/>
                        </a:rPr>
                        <a:t>2020; not feasible; Malaria</a:t>
                      </a:r>
                      <a:r>
                        <a:rPr lang="en-US" sz="1800" u="none" strike="noStrike" baseline="0" dirty="0" smtClean="0">
                          <a:solidFill>
                            <a:srgbClr val="002060"/>
                          </a:solidFill>
                          <a:effectLst/>
                        </a:rPr>
                        <a:t> </a:t>
                      </a:r>
                      <a:r>
                        <a:rPr lang="en-US" sz="1800" u="none" strike="noStrike" dirty="0" smtClean="0">
                          <a:solidFill>
                            <a:srgbClr val="002060"/>
                          </a:solidFill>
                          <a:effectLst/>
                        </a:rPr>
                        <a:t>National Strategic</a:t>
                      </a:r>
                      <a:r>
                        <a:rPr lang="en-US" sz="1800" u="none" strike="noStrike" baseline="0" dirty="0" smtClean="0">
                          <a:solidFill>
                            <a:srgbClr val="002060"/>
                          </a:solidFill>
                          <a:effectLst/>
                        </a:rPr>
                        <a:t> Plan (NSP) </a:t>
                      </a:r>
                      <a:r>
                        <a:rPr lang="en-US" sz="1800" u="none" strike="noStrike" dirty="0" smtClean="0">
                          <a:solidFill>
                            <a:srgbClr val="002060"/>
                          </a:solidFill>
                          <a:effectLst/>
                        </a:rPr>
                        <a:t>will be revised</a:t>
                      </a:r>
                      <a:endParaRPr lang="en-US" sz="1800" b="0" i="0" u="none" strike="noStrike" dirty="0">
                        <a:solidFill>
                          <a:srgbClr val="002060"/>
                        </a:solidFill>
                        <a:effectLst/>
                        <a:latin typeface="Calibri"/>
                      </a:endParaRPr>
                    </a:p>
                  </a:txBody>
                  <a:tcPr marL="9525" marR="9525" marT="9525" marB="0" anchor="b"/>
                </a:tc>
              </a:tr>
              <a:tr h="727643">
                <a:tc>
                  <a:txBody>
                    <a:bodyPr/>
                    <a:lstStyle/>
                    <a:p>
                      <a:pPr algn="l" fontAlgn="b"/>
                      <a:r>
                        <a:rPr lang="en-US" sz="1800" u="none" strike="noStrike">
                          <a:solidFill>
                            <a:srgbClr val="002060"/>
                          </a:solidFill>
                          <a:effectLst/>
                        </a:rPr>
                        <a:t>2. Bhutan</a:t>
                      </a:r>
                      <a:endParaRPr lang="en-US" sz="1800" b="0" i="0" u="none" strike="noStrike">
                        <a:solidFill>
                          <a:srgbClr val="002060"/>
                        </a:solidFill>
                        <a:effectLst/>
                        <a:latin typeface="Calibri"/>
                      </a:endParaRPr>
                    </a:p>
                  </a:txBody>
                  <a:tcPr marL="9525" marR="9525" marT="9525" marB="0" anchor="b"/>
                </a:tc>
                <a:tc>
                  <a:txBody>
                    <a:bodyPr/>
                    <a:lstStyle/>
                    <a:p>
                      <a:pPr algn="l" fontAlgn="b"/>
                      <a:r>
                        <a:rPr lang="en-US" sz="1800" u="none" strike="noStrike" dirty="0" smtClean="0">
                          <a:solidFill>
                            <a:srgbClr val="002060"/>
                          </a:solidFill>
                          <a:effectLst/>
                        </a:rPr>
                        <a:t>2018; feasible; cross-border</a:t>
                      </a:r>
                      <a:r>
                        <a:rPr lang="en-US" sz="1800" u="none" strike="noStrike" baseline="0" dirty="0" smtClean="0">
                          <a:solidFill>
                            <a:srgbClr val="002060"/>
                          </a:solidFill>
                          <a:effectLst/>
                        </a:rPr>
                        <a:t> collaboration with India being strengthened</a:t>
                      </a:r>
                      <a:r>
                        <a:rPr lang="en-US" sz="1800" u="none" strike="noStrike" dirty="0" smtClean="0">
                          <a:solidFill>
                            <a:srgbClr val="002060"/>
                          </a:solidFill>
                          <a:effectLst/>
                        </a:rPr>
                        <a:t>;</a:t>
                      </a:r>
                      <a:r>
                        <a:rPr lang="en-US" sz="1800" u="none" strike="noStrike" baseline="0" dirty="0" smtClean="0">
                          <a:solidFill>
                            <a:srgbClr val="002060"/>
                          </a:solidFill>
                          <a:effectLst/>
                        </a:rPr>
                        <a:t> 11 </a:t>
                      </a:r>
                      <a:r>
                        <a:rPr lang="en-US" sz="1800" u="none" strike="noStrike" dirty="0" smtClean="0">
                          <a:solidFill>
                            <a:srgbClr val="002060"/>
                          </a:solidFill>
                          <a:effectLst/>
                        </a:rPr>
                        <a:t>indigenous case in 2014 </a:t>
                      </a:r>
                      <a:endParaRPr lang="en-US" sz="1800" b="0" i="0" u="none" strike="noStrike" dirty="0">
                        <a:solidFill>
                          <a:srgbClr val="002060"/>
                        </a:solidFill>
                        <a:effectLst/>
                        <a:latin typeface="Calibri"/>
                      </a:endParaRPr>
                    </a:p>
                  </a:txBody>
                  <a:tcPr marL="9525" marR="9525" marT="9525" marB="0" anchor="b"/>
                </a:tc>
              </a:tr>
              <a:tr h="727643">
                <a:tc>
                  <a:txBody>
                    <a:bodyPr/>
                    <a:lstStyle/>
                    <a:p>
                      <a:pPr algn="l" fontAlgn="b"/>
                      <a:r>
                        <a:rPr lang="en-US" sz="1800" u="none" strike="noStrike">
                          <a:solidFill>
                            <a:srgbClr val="002060"/>
                          </a:solidFill>
                          <a:effectLst/>
                        </a:rPr>
                        <a:t>3. DPRK</a:t>
                      </a:r>
                      <a:endParaRPr lang="en-US" sz="1800" b="0" i="0" u="none" strike="noStrike">
                        <a:solidFill>
                          <a:srgbClr val="002060"/>
                        </a:solidFill>
                        <a:effectLst/>
                        <a:latin typeface="Calibri"/>
                      </a:endParaRPr>
                    </a:p>
                  </a:txBody>
                  <a:tcPr marL="9525" marR="9525" marT="9525" marB="0" anchor="b"/>
                </a:tc>
                <a:tc>
                  <a:txBody>
                    <a:bodyPr/>
                    <a:lstStyle/>
                    <a:p>
                      <a:pPr algn="l" fontAlgn="b"/>
                      <a:r>
                        <a:rPr lang="en-US" sz="1800" u="none" strike="noStrike" dirty="0" smtClean="0">
                          <a:solidFill>
                            <a:srgbClr val="002060"/>
                          </a:solidFill>
                          <a:effectLst/>
                        </a:rPr>
                        <a:t>2025; 10,535</a:t>
                      </a:r>
                      <a:r>
                        <a:rPr lang="en-US" sz="1800" u="none" strike="noStrike" baseline="0" dirty="0" smtClean="0">
                          <a:solidFill>
                            <a:srgbClr val="002060"/>
                          </a:solidFill>
                          <a:effectLst/>
                        </a:rPr>
                        <a:t> cases reported in 2014; intensive operations needed to reach elimination goal by 2020</a:t>
                      </a:r>
                      <a:endParaRPr lang="en-US" sz="1800" b="0" i="0" u="none" strike="noStrike" dirty="0">
                        <a:solidFill>
                          <a:srgbClr val="002060"/>
                        </a:solidFill>
                        <a:effectLst/>
                        <a:latin typeface="Calibri"/>
                      </a:endParaRPr>
                    </a:p>
                  </a:txBody>
                  <a:tcPr marL="9525" marR="9525" marT="9525" marB="0" anchor="b"/>
                </a:tc>
              </a:tr>
              <a:tr h="1000142">
                <a:tc>
                  <a:txBody>
                    <a:bodyPr/>
                    <a:lstStyle/>
                    <a:p>
                      <a:pPr algn="l" fontAlgn="b"/>
                      <a:r>
                        <a:rPr lang="en-US" sz="1800" u="none" strike="noStrike" dirty="0">
                          <a:solidFill>
                            <a:srgbClr val="002060"/>
                          </a:solidFill>
                          <a:effectLst/>
                        </a:rPr>
                        <a:t>4. India</a:t>
                      </a:r>
                      <a:endParaRPr lang="en-US" sz="1800" b="0" i="0" u="none" strike="noStrike" dirty="0">
                        <a:solidFill>
                          <a:srgbClr val="002060"/>
                        </a:solidFill>
                        <a:effectLst/>
                        <a:latin typeface="Calibri"/>
                      </a:endParaRPr>
                    </a:p>
                  </a:txBody>
                  <a:tcPr marL="9525" marR="9525" marT="9525" marB="0" anchor="b"/>
                </a:tc>
                <a:tc>
                  <a:txBody>
                    <a:bodyPr/>
                    <a:lstStyle/>
                    <a:p>
                      <a:pPr algn="l" fontAlgn="b"/>
                      <a:r>
                        <a:rPr lang="en-US" sz="1800" u="none" strike="noStrike" dirty="0" smtClean="0">
                          <a:solidFill>
                            <a:srgbClr val="002060"/>
                          </a:solidFill>
                          <a:effectLst/>
                        </a:rPr>
                        <a:t>527 districts</a:t>
                      </a:r>
                      <a:r>
                        <a:rPr lang="en-US" sz="1800" u="none" strike="noStrike" baseline="0" dirty="0" smtClean="0">
                          <a:solidFill>
                            <a:srgbClr val="002060"/>
                          </a:solidFill>
                          <a:effectLst/>
                        </a:rPr>
                        <a:t> with API less then 1/1,000; </a:t>
                      </a:r>
                      <a:r>
                        <a:rPr lang="en-US" sz="1800" u="none" strike="noStrike" dirty="0" smtClean="0">
                          <a:solidFill>
                            <a:srgbClr val="002060"/>
                          </a:solidFill>
                          <a:effectLst/>
                        </a:rPr>
                        <a:t>pre-elimination </a:t>
                      </a:r>
                      <a:r>
                        <a:rPr lang="en-US" sz="1800" u="none" strike="noStrike" dirty="0">
                          <a:solidFill>
                            <a:srgbClr val="002060"/>
                          </a:solidFill>
                          <a:effectLst/>
                        </a:rPr>
                        <a:t>phase in the whole country by </a:t>
                      </a:r>
                      <a:r>
                        <a:rPr lang="en-US" sz="1800" u="none" strike="noStrike" dirty="0" smtClean="0">
                          <a:solidFill>
                            <a:srgbClr val="002060"/>
                          </a:solidFill>
                          <a:effectLst/>
                        </a:rPr>
                        <a:t>2017; elimination</a:t>
                      </a:r>
                      <a:r>
                        <a:rPr lang="en-US" sz="1800" u="none" strike="noStrike" baseline="0" dirty="0" smtClean="0">
                          <a:solidFill>
                            <a:srgbClr val="002060"/>
                          </a:solidFill>
                          <a:effectLst/>
                        </a:rPr>
                        <a:t> by 2030; elimination plan to be launched in Feb 2016</a:t>
                      </a:r>
                      <a:endParaRPr lang="en-US" sz="1800" b="0" i="0" u="none" strike="noStrike" dirty="0">
                        <a:solidFill>
                          <a:srgbClr val="002060"/>
                        </a:solidFill>
                        <a:effectLst/>
                        <a:latin typeface="Calibri"/>
                      </a:endParaRPr>
                    </a:p>
                  </a:txBody>
                  <a:tcPr marL="9525" marR="9525" marT="9525" marB="0" anchor="b"/>
                </a:tc>
              </a:tr>
              <a:tr h="640756">
                <a:tc>
                  <a:txBody>
                    <a:bodyPr/>
                    <a:lstStyle/>
                    <a:p>
                      <a:pPr algn="l" fontAlgn="b"/>
                      <a:r>
                        <a:rPr lang="en-US" sz="1800" u="none" strike="noStrike" dirty="0">
                          <a:solidFill>
                            <a:srgbClr val="002060"/>
                          </a:solidFill>
                          <a:effectLst/>
                        </a:rPr>
                        <a:t>5. Indonesia</a:t>
                      </a:r>
                      <a:endParaRPr lang="en-US" sz="1800" b="0" i="0" u="none" strike="noStrike" dirty="0">
                        <a:solidFill>
                          <a:srgbClr val="002060"/>
                        </a:solidFill>
                        <a:effectLst/>
                        <a:latin typeface="Calibri"/>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u="none" strike="noStrike" dirty="0" smtClean="0">
                          <a:solidFill>
                            <a:srgbClr val="002060"/>
                          </a:solidFill>
                          <a:effectLst/>
                        </a:rPr>
                        <a:t>2030; subnational</a:t>
                      </a:r>
                      <a:r>
                        <a:rPr lang="en-US" sz="1800" u="none" strike="noStrike" baseline="0" dirty="0" smtClean="0">
                          <a:solidFill>
                            <a:srgbClr val="002060"/>
                          </a:solidFill>
                          <a:effectLst/>
                        </a:rPr>
                        <a:t> elimination </a:t>
                      </a:r>
                      <a:r>
                        <a:rPr lang="en-US" sz="1800" u="none" strike="noStrike" dirty="0" smtClean="0">
                          <a:solidFill>
                            <a:srgbClr val="002060"/>
                          </a:solidFill>
                          <a:effectLst/>
                        </a:rPr>
                        <a:t>on track; </a:t>
                      </a:r>
                      <a:r>
                        <a:rPr lang="en-US" sz="1800" u="none" strike="noStrike" baseline="0" dirty="0" smtClean="0">
                          <a:solidFill>
                            <a:srgbClr val="002060"/>
                          </a:solidFill>
                          <a:effectLst/>
                        </a:rPr>
                        <a:t>225 districts already declared malaria free </a:t>
                      </a:r>
                      <a:endParaRPr lang="en-US" sz="1800" b="0" i="0" u="none" strike="noStrike" dirty="0">
                        <a:solidFill>
                          <a:srgbClr val="002060"/>
                        </a:solidFill>
                        <a:effectLst/>
                        <a:latin typeface="Calibri"/>
                      </a:endParaRPr>
                    </a:p>
                  </a:txBody>
                  <a:tcPr marL="9525" marR="9525" marT="9525" marB="0" anchor="b"/>
                </a:tc>
              </a:tr>
              <a:tr h="370030">
                <a:tc>
                  <a:txBody>
                    <a:bodyPr/>
                    <a:lstStyle/>
                    <a:p>
                      <a:pPr algn="l" fontAlgn="b"/>
                      <a:r>
                        <a:rPr lang="en-US" sz="1800" u="none" strike="noStrike" dirty="0">
                          <a:solidFill>
                            <a:srgbClr val="002060"/>
                          </a:solidFill>
                          <a:effectLst/>
                        </a:rPr>
                        <a:t>6. Myanmar</a:t>
                      </a:r>
                      <a:endParaRPr lang="en-US" sz="1800" b="0" i="0" u="none" strike="noStrike" dirty="0">
                        <a:solidFill>
                          <a:srgbClr val="002060"/>
                        </a:solidFill>
                        <a:effectLst/>
                        <a:latin typeface="Calibri"/>
                      </a:endParaRPr>
                    </a:p>
                  </a:txBody>
                  <a:tcPr marL="9525" marR="9525" marT="9525" marB="0" anchor="b"/>
                </a:tc>
                <a:tc>
                  <a:txBody>
                    <a:bodyPr/>
                    <a:lstStyle/>
                    <a:p>
                      <a:pPr algn="l" fontAlgn="b"/>
                      <a:r>
                        <a:rPr lang="en-US" sz="1800" u="none" strike="noStrike" dirty="0" smtClean="0">
                          <a:solidFill>
                            <a:srgbClr val="002060"/>
                          </a:solidFill>
                          <a:effectLst/>
                        </a:rPr>
                        <a:t>2030; significant progress; NSP being updated</a:t>
                      </a:r>
                      <a:endParaRPr lang="en-US" sz="1800" b="0" i="0" u="none" strike="noStrike" dirty="0">
                        <a:solidFill>
                          <a:srgbClr val="002060"/>
                        </a:solidFill>
                        <a:effectLst/>
                        <a:latin typeface="Calibri"/>
                      </a:endParaRPr>
                    </a:p>
                  </a:txBody>
                  <a:tcPr marL="9525" marR="9525" marT="9525" marB="0" anchor="b"/>
                </a:tc>
              </a:tr>
              <a:tr h="370030">
                <a:tc>
                  <a:txBody>
                    <a:bodyPr/>
                    <a:lstStyle/>
                    <a:p>
                      <a:pPr algn="l" fontAlgn="b"/>
                      <a:r>
                        <a:rPr lang="en-US" sz="1800" u="none" strike="noStrike" dirty="0">
                          <a:solidFill>
                            <a:srgbClr val="002060"/>
                          </a:solidFill>
                          <a:effectLst/>
                        </a:rPr>
                        <a:t>7. Nepal</a:t>
                      </a:r>
                      <a:endParaRPr lang="en-US" sz="1800" b="0" i="0" u="none" strike="noStrike" dirty="0">
                        <a:solidFill>
                          <a:srgbClr val="002060"/>
                        </a:solidFill>
                        <a:effectLst/>
                        <a:latin typeface="Calibri"/>
                      </a:endParaRPr>
                    </a:p>
                  </a:txBody>
                  <a:tcPr marL="9525" marR="9525" marT="9525" marB="0" anchor="b"/>
                </a:tc>
                <a:tc>
                  <a:txBody>
                    <a:bodyPr/>
                    <a:lstStyle/>
                    <a:p>
                      <a:pPr algn="l" fontAlgn="b"/>
                      <a:r>
                        <a:rPr lang="en-US" sz="1800" u="none" strike="noStrike" dirty="0" smtClean="0">
                          <a:solidFill>
                            <a:srgbClr val="002060"/>
                          </a:solidFill>
                          <a:effectLst/>
                        </a:rPr>
                        <a:t>2026; feasible</a:t>
                      </a:r>
                      <a:r>
                        <a:rPr lang="en-US" sz="1800" u="none" strike="noStrike" baseline="0" dirty="0" smtClean="0">
                          <a:solidFill>
                            <a:srgbClr val="002060"/>
                          </a:solidFill>
                          <a:effectLst/>
                        </a:rPr>
                        <a:t>; it could be achieved earlier than 2026</a:t>
                      </a:r>
                      <a:endParaRPr lang="en-US" sz="1800" b="0" i="0" u="none" strike="noStrike" dirty="0">
                        <a:solidFill>
                          <a:srgbClr val="002060"/>
                        </a:solidFill>
                        <a:effectLst/>
                        <a:latin typeface="Calibri"/>
                      </a:endParaRPr>
                    </a:p>
                  </a:txBody>
                  <a:tcPr marL="9525" marR="9525" marT="9525" marB="0" anchor="b"/>
                </a:tc>
              </a:tr>
              <a:tr h="370030">
                <a:tc>
                  <a:txBody>
                    <a:bodyPr/>
                    <a:lstStyle/>
                    <a:p>
                      <a:pPr algn="l" fontAlgn="b"/>
                      <a:r>
                        <a:rPr lang="en-US" sz="1800" u="none" strike="noStrike" dirty="0">
                          <a:solidFill>
                            <a:srgbClr val="002060"/>
                          </a:solidFill>
                          <a:effectLst/>
                        </a:rPr>
                        <a:t>8. Sri Lanka</a:t>
                      </a:r>
                      <a:endParaRPr lang="en-US" sz="1800" b="0" i="0" u="none" strike="noStrike" dirty="0">
                        <a:solidFill>
                          <a:srgbClr val="002060"/>
                        </a:solidFill>
                        <a:effectLst/>
                        <a:latin typeface="Calibri"/>
                      </a:endParaRPr>
                    </a:p>
                  </a:txBody>
                  <a:tcPr marL="9525" marR="9525" marT="9525" marB="0" anchor="b"/>
                </a:tc>
                <a:tc>
                  <a:txBody>
                    <a:bodyPr/>
                    <a:lstStyle/>
                    <a:p>
                      <a:pPr algn="l" fontAlgn="b"/>
                      <a:r>
                        <a:rPr lang="en-US" sz="1800" u="none" strike="noStrike" dirty="0" smtClean="0">
                          <a:solidFill>
                            <a:srgbClr val="002060"/>
                          </a:solidFill>
                          <a:effectLst/>
                        </a:rPr>
                        <a:t>zero</a:t>
                      </a:r>
                      <a:r>
                        <a:rPr lang="en-US" sz="1800" u="none" strike="noStrike" baseline="0" dirty="0" smtClean="0">
                          <a:solidFill>
                            <a:srgbClr val="002060"/>
                          </a:solidFill>
                          <a:effectLst/>
                        </a:rPr>
                        <a:t> indigenous case since Oct 2012; </a:t>
                      </a:r>
                      <a:r>
                        <a:rPr lang="en-US" sz="1800" u="none" strike="noStrike" dirty="0" smtClean="0">
                          <a:solidFill>
                            <a:srgbClr val="002060"/>
                          </a:solidFill>
                          <a:effectLst/>
                        </a:rPr>
                        <a:t>certification being</a:t>
                      </a:r>
                      <a:r>
                        <a:rPr lang="en-US" sz="1800" u="none" strike="noStrike" baseline="0" dirty="0" smtClean="0">
                          <a:solidFill>
                            <a:srgbClr val="002060"/>
                          </a:solidFill>
                          <a:effectLst/>
                        </a:rPr>
                        <a:t> planned</a:t>
                      </a:r>
                      <a:r>
                        <a:rPr lang="en-US" sz="1800" u="none" strike="noStrike" dirty="0" smtClean="0">
                          <a:solidFill>
                            <a:srgbClr val="002060"/>
                          </a:solidFill>
                          <a:effectLst/>
                        </a:rPr>
                        <a:t> in 2016</a:t>
                      </a:r>
                      <a:endParaRPr lang="en-US" sz="1800" b="0" i="0" u="none" strike="noStrike" dirty="0">
                        <a:solidFill>
                          <a:srgbClr val="002060"/>
                        </a:solidFill>
                        <a:effectLst/>
                        <a:latin typeface="Calibri"/>
                      </a:endParaRPr>
                    </a:p>
                  </a:txBody>
                  <a:tcPr marL="9525" marR="9525" marT="9525" marB="0" anchor="b"/>
                </a:tc>
              </a:tr>
              <a:tr h="660303">
                <a:tc>
                  <a:txBody>
                    <a:bodyPr/>
                    <a:lstStyle/>
                    <a:p>
                      <a:pPr algn="l" fontAlgn="b"/>
                      <a:r>
                        <a:rPr lang="en-US" sz="1800" u="none" strike="noStrike" dirty="0">
                          <a:solidFill>
                            <a:srgbClr val="002060"/>
                          </a:solidFill>
                          <a:effectLst/>
                        </a:rPr>
                        <a:t>9. Timor Leste</a:t>
                      </a:r>
                      <a:endParaRPr lang="en-US" sz="1800" b="0" i="0" u="none" strike="noStrike" dirty="0">
                        <a:solidFill>
                          <a:srgbClr val="002060"/>
                        </a:solidFill>
                        <a:effectLst/>
                        <a:latin typeface="Calibri"/>
                      </a:endParaRPr>
                    </a:p>
                  </a:txBody>
                  <a:tcPr marL="9525" marR="9525" marT="9525" marB="0" anchor="b"/>
                </a:tc>
                <a:tc>
                  <a:txBody>
                    <a:bodyPr/>
                    <a:lstStyle/>
                    <a:p>
                      <a:pPr algn="l" fontAlgn="b"/>
                      <a:r>
                        <a:rPr lang="en-US" sz="1800" u="none" strike="noStrike" dirty="0" smtClean="0">
                          <a:solidFill>
                            <a:srgbClr val="002060"/>
                          </a:solidFill>
                          <a:effectLst/>
                        </a:rPr>
                        <a:t>elimination goal agreed</a:t>
                      </a:r>
                      <a:r>
                        <a:rPr lang="en-US" sz="1800" u="none" strike="noStrike" baseline="0" dirty="0" smtClean="0">
                          <a:solidFill>
                            <a:srgbClr val="002060"/>
                          </a:solidFill>
                          <a:effectLst/>
                        </a:rPr>
                        <a:t> but target year </a:t>
                      </a:r>
                      <a:r>
                        <a:rPr lang="en-US" sz="1800" u="none" strike="noStrike" dirty="0" smtClean="0">
                          <a:solidFill>
                            <a:srgbClr val="002060"/>
                          </a:solidFill>
                          <a:effectLst/>
                        </a:rPr>
                        <a:t>not yet decided; marked reduction of cases</a:t>
                      </a:r>
                      <a:r>
                        <a:rPr lang="en-US" sz="1800" u="none" strike="noStrike" baseline="0" dirty="0" smtClean="0">
                          <a:solidFill>
                            <a:srgbClr val="002060"/>
                          </a:solidFill>
                          <a:effectLst/>
                        </a:rPr>
                        <a:t> from 223,002 in 2006 to 1,040 in 2013</a:t>
                      </a:r>
                      <a:endParaRPr lang="en-US" sz="1800" b="0" i="0" u="none" strike="noStrike" dirty="0">
                        <a:solidFill>
                          <a:srgbClr val="002060"/>
                        </a:solidFill>
                        <a:effectLst/>
                        <a:latin typeface="Calibri"/>
                      </a:endParaRPr>
                    </a:p>
                  </a:txBody>
                  <a:tcPr marL="9525" marR="9525" marT="9525" marB="0" anchor="b"/>
                </a:tc>
              </a:tr>
              <a:tr h="370030">
                <a:tc>
                  <a:txBody>
                    <a:bodyPr/>
                    <a:lstStyle/>
                    <a:p>
                      <a:pPr algn="l" fontAlgn="b"/>
                      <a:r>
                        <a:rPr lang="en-US" sz="1800" u="none" strike="noStrike">
                          <a:solidFill>
                            <a:srgbClr val="002060"/>
                          </a:solidFill>
                          <a:effectLst/>
                        </a:rPr>
                        <a:t>10. Thailand</a:t>
                      </a:r>
                      <a:endParaRPr lang="en-US" sz="1800" b="0" i="0" u="none" strike="noStrike">
                        <a:solidFill>
                          <a:srgbClr val="002060"/>
                        </a:solidFill>
                        <a:effectLst/>
                        <a:latin typeface="Calibri"/>
                      </a:endParaRPr>
                    </a:p>
                  </a:txBody>
                  <a:tcPr marL="9525" marR="9525" marT="9525" marB="0" anchor="b"/>
                </a:tc>
                <a:tc>
                  <a:txBody>
                    <a:bodyPr/>
                    <a:lstStyle/>
                    <a:p>
                      <a:pPr algn="l" fontAlgn="b"/>
                      <a:r>
                        <a:rPr lang="en-US" sz="1800" u="none" strike="noStrike" dirty="0" smtClean="0">
                          <a:solidFill>
                            <a:srgbClr val="002060"/>
                          </a:solidFill>
                          <a:effectLst/>
                        </a:rPr>
                        <a:t>2024; feasible;  program</a:t>
                      </a:r>
                      <a:r>
                        <a:rPr lang="en-US" sz="1800" u="none" strike="noStrike" baseline="0" dirty="0" smtClean="0">
                          <a:solidFill>
                            <a:srgbClr val="002060"/>
                          </a:solidFill>
                          <a:effectLst/>
                        </a:rPr>
                        <a:t> review done r</a:t>
                      </a:r>
                      <a:r>
                        <a:rPr lang="en-US" sz="1800" u="none" strike="noStrike" dirty="0" smtClean="0">
                          <a:solidFill>
                            <a:srgbClr val="002060"/>
                          </a:solidFill>
                          <a:effectLst/>
                        </a:rPr>
                        <a:t>ecently;</a:t>
                      </a:r>
                      <a:r>
                        <a:rPr lang="en-US" sz="1800" u="none" strike="noStrike" baseline="0" dirty="0" smtClean="0">
                          <a:solidFill>
                            <a:srgbClr val="002060"/>
                          </a:solidFill>
                          <a:effectLst/>
                        </a:rPr>
                        <a:t> NSP being updated  </a:t>
                      </a:r>
                      <a:endParaRPr lang="en-US" sz="1800" b="0" i="0" u="none" strike="noStrike" dirty="0">
                        <a:solidFill>
                          <a:srgbClr val="00206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302819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agenda_content"/>
          <p:cNvSpPr>
            <a:spLocks noGrp="1" noChangeArrowheads="1"/>
          </p:cNvSpPr>
          <p:nvPr>
            <p:ph type="title" idx="4294967295"/>
          </p:nvPr>
        </p:nvSpPr>
        <p:spPr>
          <a:xfrm>
            <a:off x="442540" y="116631"/>
            <a:ext cx="8229600" cy="864097"/>
          </a:xfrm>
          <a:prstGeom prst="rect">
            <a:avLst/>
          </a:prstGeom>
        </p:spPr>
        <p:txBody>
          <a:bodyPr>
            <a:normAutofit/>
          </a:bodyPr>
          <a:lstStyle/>
          <a:p>
            <a:r>
              <a:rPr lang="en-US" sz="3200" b="1" dirty="0" smtClean="0">
                <a:solidFill>
                  <a:srgbClr val="002060"/>
                </a:solidFill>
              </a:rPr>
              <a:t>Key Challenges</a:t>
            </a:r>
          </a:p>
        </p:txBody>
      </p:sp>
      <p:sp>
        <p:nvSpPr>
          <p:cNvPr id="7" name="TextColumnContent"/>
          <p:cNvSpPr>
            <a:spLocks noChangeArrowheads="1"/>
          </p:cNvSpPr>
          <p:nvPr/>
        </p:nvSpPr>
        <p:spPr bwMode="gray">
          <a:xfrm>
            <a:off x="2609147" y="1324635"/>
            <a:ext cx="5883343" cy="464267"/>
          </a:xfrm>
          <a:prstGeom prst="rect">
            <a:avLst/>
          </a:prstGeom>
          <a:noFill/>
          <a:ln w="9525" algn="ctr">
            <a:noFill/>
            <a:miter lim="800000"/>
            <a:headEnd type="none" w="lg" len="lg"/>
            <a:tailEnd type="none" w="lg" len="lg"/>
          </a:ln>
          <a:effectLst/>
        </p:spPr>
        <p:txBody>
          <a:bodyPr tIns="91440" bIns="91440" anchor="ctr" anchorCtr="0"/>
          <a:lstStyle/>
          <a:p>
            <a:pPr marL="171450" indent="-171450">
              <a:buClr>
                <a:srgbClr val="177B57"/>
              </a:buClr>
              <a:buSzPct val="100000"/>
              <a:buChar char="•"/>
            </a:pPr>
            <a:r>
              <a:rPr lang="en-US" sz="1600" dirty="0" smtClean="0">
                <a:solidFill>
                  <a:srgbClr val="002060"/>
                </a:solidFill>
                <a:latin typeface="Arial" pitchFamily="34" charset="0"/>
                <a:cs typeface="Arial" pitchFamily="34" charset="0"/>
              </a:rPr>
              <a:t>The long-term usefulness of ACTs is threatened by the emergence or spread of resistance to artemisinin  </a:t>
            </a:r>
            <a:endParaRPr lang="en-US" sz="1600" dirty="0">
              <a:solidFill>
                <a:srgbClr val="002060"/>
              </a:solidFill>
              <a:latin typeface="Arial" pitchFamily="34" charset="0"/>
              <a:cs typeface="Arial" pitchFamily="34" charset="0"/>
            </a:endParaRPr>
          </a:p>
        </p:txBody>
      </p:sp>
      <p:sp>
        <p:nvSpPr>
          <p:cNvPr id="8" name="Rectangle 7"/>
          <p:cNvSpPr/>
          <p:nvPr/>
        </p:nvSpPr>
        <p:spPr>
          <a:xfrm>
            <a:off x="494620" y="1307384"/>
            <a:ext cx="1995000" cy="475696"/>
          </a:xfrm>
          <a:prstGeom prst="rect">
            <a:avLst/>
          </a:prstGeom>
          <a:solidFill>
            <a:srgbClr val="79A2B3"/>
          </a:solidFill>
          <a:ln>
            <a:solidFill>
              <a:srgbClr val="79A2B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latin typeface="Arial" pitchFamily="34" charset="0"/>
                <a:cs typeface="Arial" pitchFamily="34" charset="0"/>
              </a:rPr>
              <a:t>Drug resistance</a:t>
            </a:r>
          </a:p>
        </p:txBody>
      </p:sp>
      <p:cxnSp>
        <p:nvCxnSpPr>
          <p:cNvPr id="11" name="Straight Connector 10"/>
          <p:cNvCxnSpPr/>
          <p:nvPr/>
        </p:nvCxnSpPr>
        <p:spPr>
          <a:xfrm>
            <a:off x="486561" y="1878862"/>
            <a:ext cx="811215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94620" y="2597464"/>
            <a:ext cx="1995000" cy="477206"/>
          </a:xfrm>
          <a:prstGeom prst="rect">
            <a:avLst/>
          </a:prstGeom>
          <a:solidFill>
            <a:srgbClr val="79A2B3"/>
          </a:solidFill>
          <a:ln>
            <a:solidFill>
              <a:srgbClr val="79A2B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latin typeface="Arial" pitchFamily="34" charset="0"/>
                <a:cs typeface="Arial" pitchFamily="34" charset="0"/>
              </a:rPr>
              <a:t>Infectious reservoir</a:t>
            </a:r>
          </a:p>
        </p:txBody>
      </p:sp>
      <p:cxnSp>
        <p:nvCxnSpPr>
          <p:cNvPr id="14" name="Straight Connector 13"/>
          <p:cNvCxnSpPr/>
          <p:nvPr/>
        </p:nvCxnSpPr>
        <p:spPr>
          <a:xfrm>
            <a:off x="486561" y="2517432"/>
            <a:ext cx="811215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94620" y="3864684"/>
            <a:ext cx="1995000" cy="478716"/>
          </a:xfrm>
          <a:prstGeom prst="rect">
            <a:avLst/>
          </a:prstGeom>
          <a:solidFill>
            <a:srgbClr val="79A2B3"/>
          </a:solidFill>
          <a:ln>
            <a:solidFill>
              <a:srgbClr val="79A2B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latin typeface="Arial" pitchFamily="34" charset="0"/>
                <a:cs typeface="Arial" pitchFamily="34" charset="0"/>
              </a:rPr>
              <a:t>Outdoor biting vectors </a:t>
            </a:r>
          </a:p>
        </p:txBody>
      </p:sp>
      <p:cxnSp>
        <p:nvCxnSpPr>
          <p:cNvPr id="17" name="Straight Connector 16"/>
          <p:cNvCxnSpPr/>
          <p:nvPr/>
        </p:nvCxnSpPr>
        <p:spPr>
          <a:xfrm>
            <a:off x="486561" y="3167432"/>
            <a:ext cx="811215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94620" y="5131906"/>
            <a:ext cx="1995000" cy="480224"/>
          </a:xfrm>
          <a:prstGeom prst="rect">
            <a:avLst/>
          </a:prstGeom>
          <a:solidFill>
            <a:srgbClr val="79A2B3"/>
          </a:solidFill>
          <a:ln>
            <a:solidFill>
              <a:srgbClr val="79A2B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latin typeface="Arial" pitchFamily="34" charset="0"/>
                <a:cs typeface="Arial" pitchFamily="34" charset="0"/>
              </a:rPr>
              <a:t>Health system</a:t>
            </a:r>
          </a:p>
        </p:txBody>
      </p:sp>
      <p:sp>
        <p:nvSpPr>
          <p:cNvPr id="29" name="Rectangle 28"/>
          <p:cNvSpPr/>
          <p:nvPr/>
        </p:nvSpPr>
        <p:spPr>
          <a:xfrm>
            <a:off x="487000" y="1951274"/>
            <a:ext cx="1995000" cy="475696"/>
          </a:xfrm>
          <a:prstGeom prst="rect">
            <a:avLst/>
          </a:prstGeom>
          <a:solidFill>
            <a:srgbClr val="79A2B3"/>
          </a:solidFill>
          <a:ln>
            <a:solidFill>
              <a:srgbClr val="79A2B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latin typeface="Arial" pitchFamily="34" charset="0"/>
                <a:cs typeface="Arial" pitchFamily="34" charset="0"/>
              </a:rPr>
              <a:t>Insecticide resistance</a:t>
            </a:r>
          </a:p>
        </p:txBody>
      </p:sp>
      <p:sp>
        <p:nvSpPr>
          <p:cNvPr id="30" name="Rectangle 29"/>
          <p:cNvSpPr/>
          <p:nvPr/>
        </p:nvSpPr>
        <p:spPr>
          <a:xfrm>
            <a:off x="487000" y="3241354"/>
            <a:ext cx="1995000" cy="477206"/>
          </a:xfrm>
          <a:prstGeom prst="rect">
            <a:avLst/>
          </a:prstGeom>
          <a:solidFill>
            <a:srgbClr val="79A2B3"/>
          </a:solidFill>
          <a:ln>
            <a:solidFill>
              <a:srgbClr val="79A2B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i="1" dirty="0" smtClean="0">
                <a:latin typeface="Arial" pitchFamily="34" charset="0"/>
                <a:cs typeface="Arial" pitchFamily="34" charset="0"/>
              </a:rPr>
              <a:t>P. vivax</a:t>
            </a:r>
          </a:p>
        </p:txBody>
      </p:sp>
      <p:sp>
        <p:nvSpPr>
          <p:cNvPr id="31" name="Rectangle 30"/>
          <p:cNvSpPr/>
          <p:nvPr/>
        </p:nvSpPr>
        <p:spPr>
          <a:xfrm>
            <a:off x="487000" y="4508574"/>
            <a:ext cx="1995000" cy="478716"/>
          </a:xfrm>
          <a:prstGeom prst="rect">
            <a:avLst/>
          </a:prstGeom>
          <a:solidFill>
            <a:srgbClr val="79A2B3"/>
          </a:solidFill>
          <a:ln>
            <a:solidFill>
              <a:srgbClr val="79A2B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latin typeface="Arial" pitchFamily="34" charset="0"/>
                <a:cs typeface="Arial" pitchFamily="34" charset="0"/>
              </a:rPr>
              <a:t>Unregulated private sector</a:t>
            </a:r>
          </a:p>
        </p:txBody>
      </p:sp>
      <p:sp>
        <p:nvSpPr>
          <p:cNvPr id="32" name="Rectangle 31"/>
          <p:cNvSpPr/>
          <p:nvPr/>
        </p:nvSpPr>
        <p:spPr>
          <a:xfrm>
            <a:off x="487000" y="5775796"/>
            <a:ext cx="1995000" cy="480224"/>
          </a:xfrm>
          <a:prstGeom prst="rect">
            <a:avLst/>
          </a:prstGeom>
          <a:solidFill>
            <a:srgbClr val="79A2B3"/>
          </a:solidFill>
          <a:ln>
            <a:solidFill>
              <a:srgbClr val="79A2B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latin typeface="Arial" pitchFamily="34" charset="0"/>
                <a:cs typeface="Arial" pitchFamily="34" charset="0"/>
              </a:rPr>
              <a:t>Financial resources</a:t>
            </a:r>
          </a:p>
        </p:txBody>
      </p:sp>
      <p:cxnSp>
        <p:nvCxnSpPr>
          <p:cNvPr id="33" name="Straight Connector 32"/>
          <p:cNvCxnSpPr/>
          <p:nvPr/>
        </p:nvCxnSpPr>
        <p:spPr>
          <a:xfrm>
            <a:off x="501801" y="3788462"/>
            <a:ext cx="811215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01801" y="4417112"/>
            <a:ext cx="811215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90371" y="5057192"/>
            <a:ext cx="811215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7" name="TextColumnContent"/>
          <p:cNvSpPr>
            <a:spLocks noChangeArrowheads="1"/>
          </p:cNvSpPr>
          <p:nvPr/>
        </p:nvSpPr>
        <p:spPr bwMode="gray">
          <a:xfrm>
            <a:off x="2601527" y="5780323"/>
            <a:ext cx="5883343" cy="464267"/>
          </a:xfrm>
          <a:prstGeom prst="rect">
            <a:avLst/>
          </a:prstGeom>
          <a:noFill/>
          <a:ln w="9525" algn="ctr">
            <a:noFill/>
            <a:miter lim="800000"/>
            <a:headEnd type="none" w="lg" len="lg"/>
            <a:tailEnd type="none" w="lg" len="lg"/>
          </a:ln>
          <a:effectLst/>
        </p:spPr>
        <p:txBody>
          <a:bodyPr tIns="91440" bIns="91440" anchor="ctr" anchorCtr="0"/>
          <a:lstStyle/>
          <a:p>
            <a:pPr marL="171450" indent="-171450">
              <a:buClr>
                <a:srgbClr val="177B57"/>
              </a:buClr>
              <a:buSzPct val="100000"/>
              <a:buChar char="•"/>
            </a:pPr>
            <a:r>
              <a:rPr lang="en-US" sz="1600" dirty="0" smtClean="0">
                <a:solidFill>
                  <a:srgbClr val="002060"/>
                </a:solidFill>
                <a:latin typeface="Arial" pitchFamily="34" charset="0"/>
                <a:cs typeface="Arial" pitchFamily="34" charset="0"/>
              </a:rPr>
              <a:t>The greatest threat to continued success in malaria efforts is financial  </a:t>
            </a:r>
            <a:endParaRPr lang="en-US" sz="1600" dirty="0">
              <a:solidFill>
                <a:srgbClr val="002060"/>
              </a:solidFill>
              <a:latin typeface="Arial" pitchFamily="34" charset="0"/>
              <a:cs typeface="Arial" pitchFamily="34" charset="0"/>
            </a:endParaRPr>
          </a:p>
        </p:txBody>
      </p:sp>
      <p:sp>
        <p:nvSpPr>
          <p:cNvPr id="38" name="TextColumnContent"/>
          <p:cNvSpPr>
            <a:spLocks noChangeArrowheads="1"/>
          </p:cNvSpPr>
          <p:nvPr/>
        </p:nvSpPr>
        <p:spPr bwMode="gray">
          <a:xfrm>
            <a:off x="2601527" y="2602783"/>
            <a:ext cx="5883343" cy="464267"/>
          </a:xfrm>
          <a:prstGeom prst="rect">
            <a:avLst/>
          </a:prstGeom>
          <a:noFill/>
          <a:ln w="9525" algn="ctr">
            <a:noFill/>
            <a:miter lim="800000"/>
            <a:headEnd type="none" w="lg" len="lg"/>
            <a:tailEnd type="none" w="lg" len="lg"/>
          </a:ln>
          <a:effectLst/>
        </p:spPr>
        <p:txBody>
          <a:bodyPr tIns="91440" bIns="91440" anchor="ctr" anchorCtr="0"/>
          <a:lstStyle/>
          <a:p>
            <a:pPr marL="171450" indent="-171450">
              <a:buClr>
                <a:srgbClr val="177B57"/>
              </a:buClr>
              <a:buSzPct val="100000"/>
              <a:buChar char="•"/>
            </a:pPr>
            <a:r>
              <a:rPr lang="en-US" sz="1600" dirty="0" smtClean="0">
                <a:solidFill>
                  <a:srgbClr val="002060"/>
                </a:solidFill>
                <a:latin typeface="Arial" pitchFamily="34" charset="0"/>
                <a:cs typeface="Arial" pitchFamily="34" charset="0"/>
              </a:rPr>
              <a:t>Millions of people with undetected malaria infection represent a large reservoir of parasites that can fuel transmission</a:t>
            </a:r>
            <a:endParaRPr lang="en-US" sz="1600" dirty="0">
              <a:solidFill>
                <a:srgbClr val="002060"/>
              </a:solidFill>
              <a:latin typeface="Arial" pitchFamily="34" charset="0"/>
              <a:cs typeface="Arial" pitchFamily="34" charset="0"/>
            </a:endParaRPr>
          </a:p>
        </p:txBody>
      </p:sp>
      <p:sp>
        <p:nvSpPr>
          <p:cNvPr id="39" name="TextColumnContent"/>
          <p:cNvSpPr>
            <a:spLocks noChangeArrowheads="1"/>
          </p:cNvSpPr>
          <p:nvPr/>
        </p:nvSpPr>
        <p:spPr bwMode="gray">
          <a:xfrm>
            <a:off x="2605337" y="1966513"/>
            <a:ext cx="6264343" cy="464267"/>
          </a:xfrm>
          <a:prstGeom prst="rect">
            <a:avLst/>
          </a:prstGeom>
          <a:noFill/>
          <a:ln w="9525" algn="ctr">
            <a:noFill/>
            <a:miter lim="800000"/>
            <a:headEnd type="none" w="lg" len="lg"/>
            <a:tailEnd type="none" w="lg" len="lg"/>
          </a:ln>
          <a:effectLst/>
        </p:spPr>
        <p:txBody>
          <a:bodyPr tIns="91440" bIns="91440" anchor="ctr" anchorCtr="0"/>
          <a:lstStyle/>
          <a:p>
            <a:pPr marL="171450" indent="-171450">
              <a:buClr>
                <a:srgbClr val="177B57"/>
              </a:buClr>
              <a:buSzPct val="100000"/>
              <a:buChar char="•"/>
            </a:pPr>
            <a:r>
              <a:rPr lang="en-US" sz="1600" dirty="0" err="1" smtClean="0">
                <a:solidFill>
                  <a:srgbClr val="002060"/>
                </a:solidFill>
                <a:latin typeface="Arial" pitchFamily="34" charset="0"/>
                <a:cs typeface="Arial" pitchFamily="34" charset="0"/>
              </a:rPr>
              <a:t>Pyrethroids</a:t>
            </a:r>
            <a:r>
              <a:rPr lang="en-US" sz="1600" dirty="0" smtClean="0">
                <a:solidFill>
                  <a:srgbClr val="002060"/>
                </a:solidFill>
                <a:latin typeface="Arial" pitchFamily="34" charset="0"/>
                <a:cs typeface="Arial" pitchFamily="34" charset="0"/>
              </a:rPr>
              <a:t> are key to vector control but resistance is widespread  </a:t>
            </a:r>
            <a:endParaRPr lang="en-US" sz="1600" dirty="0">
              <a:solidFill>
                <a:srgbClr val="002060"/>
              </a:solidFill>
              <a:latin typeface="Arial" pitchFamily="34" charset="0"/>
              <a:cs typeface="Arial" pitchFamily="34" charset="0"/>
            </a:endParaRPr>
          </a:p>
        </p:txBody>
      </p:sp>
      <p:sp>
        <p:nvSpPr>
          <p:cNvPr id="40" name="TextColumnContent"/>
          <p:cNvSpPr>
            <a:spLocks noChangeArrowheads="1"/>
          </p:cNvSpPr>
          <p:nvPr/>
        </p:nvSpPr>
        <p:spPr bwMode="gray">
          <a:xfrm>
            <a:off x="2609147" y="3239053"/>
            <a:ext cx="5883343" cy="464267"/>
          </a:xfrm>
          <a:prstGeom prst="rect">
            <a:avLst/>
          </a:prstGeom>
          <a:noFill/>
          <a:ln w="9525" algn="ctr">
            <a:noFill/>
            <a:miter lim="800000"/>
            <a:headEnd type="none" w="lg" len="lg"/>
            <a:tailEnd type="none" w="lg" len="lg"/>
          </a:ln>
          <a:effectLst/>
        </p:spPr>
        <p:txBody>
          <a:bodyPr tIns="91440" bIns="91440" anchor="ctr" anchorCtr="0"/>
          <a:lstStyle/>
          <a:p>
            <a:pPr marL="171450" indent="-171450">
              <a:buClr>
                <a:srgbClr val="177B57"/>
              </a:buClr>
              <a:buSzPct val="100000"/>
              <a:buChar char="•"/>
            </a:pPr>
            <a:r>
              <a:rPr lang="en-US" sz="1600" i="1" dirty="0" smtClean="0">
                <a:solidFill>
                  <a:srgbClr val="002060"/>
                </a:solidFill>
                <a:latin typeface="Arial" pitchFamily="34" charset="0"/>
                <a:cs typeface="Arial" pitchFamily="34" charset="0"/>
              </a:rPr>
              <a:t>P. vivax </a:t>
            </a:r>
            <a:r>
              <a:rPr lang="en-US" sz="1600" dirty="0" smtClean="0">
                <a:solidFill>
                  <a:srgbClr val="002060"/>
                </a:solidFill>
                <a:latin typeface="Arial" pitchFamily="34" charset="0"/>
                <a:cs typeface="Arial" pitchFamily="34" charset="0"/>
              </a:rPr>
              <a:t>poses numerous unique diagnostic and therapeutic challenges that disproportionately affect vulnerable groups  </a:t>
            </a:r>
            <a:endParaRPr lang="en-US" sz="1600" dirty="0">
              <a:solidFill>
                <a:srgbClr val="002060"/>
              </a:solidFill>
              <a:latin typeface="Arial" pitchFamily="34" charset="0"/>
              <a:cs typeface="Arial" pitchFamily="34" charset="0"/>
            </a:endParaRPr>
          </a:p>
        </p:txBody>
      </p:sp>
      <p:sp>
        <p:nvSpPr>
          <p:cNvPr id="41" name="TextColumnContent"/>
          <p:cNvSpPr>
            <a:spLocks noChangeArrowheads="1"/>
          </p:cNvSpPr>
          <p:nvPr/>
        </p:nvSpPr>
        <p:spPr bwMode="gray">
          <a:xfrm>
            <a:off x="2601527" y="3871513"/>
            <a:ext cx="5883343" cy="464267"/>
          </a:xfrm>
          <a:prstGeom prst="rect">
            <a:avLst/>
          </a:prstGeom>
          <a:noFill/>
          <a:ln w="9525" algn="ctr">
            <a:noFill/>
            <a:miter lim="800000"/>
            <a:headEnd type="none" w="lg" len="lg"/>
            <a:tailEnd type="none" w="lg" len="lg"/>
          </a:ln>
          <a:effectLst/>
        </p:spPr>
        <p:txBody>
          <a:bodyPr tIns="91440" bIns="91440" anchor="ctr" anchorCtr="0"/>
          <a:lstStyle/>
          <a:p>
            <a:pPr marL="171450" indent="-171450">
              <a:buClr>
                <a:srgbClr val="177B57"/>
              </a:buClr>
              <a:buSzPct val="100000"/>
              <a:buChar char="•"/>
            </a:pPr>
            <a:r>
              <a:rPr lang="en-US" sz="1600" dirty="0" smtClean="0">
                <a:solidFill>
                  <a:srgbClr val="002060"/>
                </a:solidFill>
                <a:latin typeface="Arial" pitchFamily="34" charset="0"/>
                <a:cs typeface="Arial" pitchFamily="34" charset="0"/>
              </a:rPr>
              <a:t>These mosquitoes are not targeted by core vector control methods and pose a challenge for prevention of transmission  </a:t>
            </a:r>
            <a:endParaRPr lang="en-US" sz="1600" dirty="0">
              <a:solidFill>
                <a:srgbClr val="002060"/>
              </a:solidFill>
              <a:latin typeface="Arial" pitchFamily="34" charset="0"/>
              <a:cs typeface="Arial" pitchFamily="34" charset="0"/>
            </a:endParaRPr>
          </a:p>
        </p:txBody>
      </p:sp>
      <p:sp>
        <p:nvSpPr>
          <p:cNvPr id="42" name="TextColumnContent"/>
          <p:cNvSpPr>
            <a:spLocks noChangeArrowheads="1"/>
          </p:cNvSpPr>
          <p:nvPr/>
        </p:nvSpPr>
        <p:spPr bwMode="gray">
          <a:xfrm>
            <a:off x="2605337" y="4515403"/>
            <a:ext cx="5883343" cy="464267"/>
          </a:xfrm>
          <a:prstGeom prst="rect">
            <a:avLst/>
          </a:prstGeom>
          <a:noFill/>
          <a:ln w="9525" algn="ctr">
            <a:noFill/>
            <a:miter lim="800000"/>
            <a:headEnd type="none" w="lg" len="lg"/>
            <a:tailEnd type="none" w="lg" len="lg"/>
          </a:ln>
          <a:effectLst/>
        </p:spPr>
        <p:txBody>
          <a:bodyPr tIns="91440" bIns="91440" anchor="ctr" anchorCtr="0"/>
          <a:lstStyle/>
          <a:p>
            <a:pPr marL="171450" indent="-171450">
              <a:buClr>
                <a:srgbClr val="177B57"/>
              </a:buClr>
              <a:buSzPct val="100000"/>
              <a:buChar char="•"/>
            </a:pPr>
            <a:r>
              <a:rPr lang="en-US" sz="1600" dirty="0" smtClean="0">
                <a:solidFill>
                  <a:srgbClr val="002060"/>
                </a:solidFill>
                <a:latin typeface="Arial" pitchFamily="34" charset="0"/>
                <a:cs typeface="Arial" pitchFamily="34" charset="0"/>
              </a:rPr>
              <a:t>Many people seek treatment in the private sector where there is poor regulation of diagnostic and therapeutic practices</a:t>
            </a:r>
            <a:endParaRPr lang="en-US" sz="1600" dirty="0">
              <a:solidFill>
                <a:srgbClr val="002060"/>
              </a:solidFill>
              <a:latin typeface="Arial" pitchFamily="34" charset="0"/>
              <a:cs typeface="Arial" pitchFamily="34" charset="0"/>
            </a:endParaRPr>
          </a:p>
        </p:txBody>
      </p:sp>
      <p:sp>
        <p:nvSpPr>
          <p:cNvPr id="43" name="TextColumnContent"/>
          <p:cNvSpPr>
            <a:spLocks noChangeArrowheads="1"/>
          </p:cNvSpPr>
          <p:nvPr/>
        </p:nvSpPr>
        <p:spPr bwMode="gray">
          <a:xfrm>
            <a:off x="2609147" y="5147863"/>
            <a:ext cx="6427349" cy="464267"/>
          </a:xfrm>
          <a:prstGeom prst="rect">
            <a:avLst/>
          </a:prstGeom>
          <a:noFill/>
          <a:ln w="9525" algn="ctr">
            <a:noFill/>
            <a:miter lim="800000"/>
            <a:headEnd type="none" w="lg" len="lg"/>
            <a:tailEnd type="none" w="lg" len="lg"/>
          </a:ln>
          <a:effectLst/>
        </p:spPr>
        <p:txBody>
          <a:bodyPr tIns="91440" bIns="91440" anchor="ctr" anchorCtr="0"/>
          <a:lstStyle/>
          <a:p>
            <a:pPr marL="171450" indent="-171450">
              <a:buClr>
                <a:srgbClr val="177B57"/>
              </a:buClr>
              <a:buSzPct val="100000"/>
              <a:buChar char="•"/>
            </a:pPr>
            <a:r>
              <a:rPr lang="en-US" sz="1600" dirty="0" smtClean="0">
                <a:solidFill>
                  <a:srgbClr val="002060"/>
                </a:solidFill>
                <a:latin typeface="Arial" pitchFamily="34" charset="0"/>
                <a:cs typeface="Arial" pitchFamily="34" charset="0"/>
              </a:rPr>
              <a:t>Shortages of human and material resources and poor infra-structure adversely affect case management, vector control &amp; surveillance  </a:t>
            </a:r>
            <a:endParaRPr lang="en-US" sz="1600" dirty="0">
              <a:solidFill>
                <a:srgbClr val="002060"/>
              </a:solidFill>
              <a:latin typeface="Arial" pitchFamily="34" charset="0"/>
              <a:cs typeface="Arial" pitchFamily="34" charset="0"/>
            </a:endParaRPr>
          </a:p>
        </p:txBody>
      </p:sp>
      <p:cxnSp>
        <p:nvCxnSpPr>
          <p:cNvPr id="27" name="Straight Connector 26"/>
          <p:cNvCxnSpPr/>
          <p:nvPr/>
        </p:nvCxnSpPr>
        <p:spPr>
          <a:xfrm>
            <a:off x="494181" y="5678222"/>
            <a:ext cx="811215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755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ortegal.WIMS\Desktop\Pic - for ppt\IMG_000007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692696"/>
            <a:ext cx="4901112" cy="41059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7504" y="116632"/>
            <a:ext cx="9036496" cy="864096"/>
          </a:xfrm>
        </p:spPr>
        <p:txBody>
          <a:bodyPr/>
          <a:lstStyle/>
          <a:p>
            <a:pPr algn="l"/>
            <a:r>
              <a:rPr lang="en-US" sz="2800" dirty="0" smtClean="0"/>
              <a:t>Opportunities (1):</a:t>
            </a:r>
            <a:r>
              <a:rPr lang="en-US" sz="2800" dirty="0"/>
              <a:t> </a:t>
            </a:r>
            <a:r>
              <a:rPr lang="en-US" sz="2800" dirty="0" smtClean="0"/>
              <a:t>strong political support and global interest</a:t>
            </a:r>
            <a:endParaRPr lang="en-US" sz="2800" dirty="0"/>
          </a:p>
        </p:txBody>
      </p:sp>
      <p:pic>
        <p:nvPicPr>
          <p:cNvPr id="1026" name="Picture 2" descr="C:\Users\ortegal.WIMS\Desktop\Pic - for ppt\IMG_00000716.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044624" y="620688"/>
            <a:ext cx="4464496" cy="41417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499" y="1497509"/>
            <a:ext cx="3822711" cy="509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ortegal.WIMS\Desktop\Pic - for ppt\IMG_0000071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228184" y="4725144"/>
            <a:ext cx="1749144" cy="179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097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576064"/>
          </a:xfrm>
        </p:spPr>
        <p:txBody>
          <a:bodyPr/>
          <a:lstStyle/>
          <a:p>
            <a:r>
              <a:rPr lang="en-US" sz="3200" dirty="0" smtClean="0"/>
              <a:t>Opportunities (2): </a:t>
            </a:r>
            <a:r>
              <a:rPr lang="en-US" sz="3200" dirty="0"/>
              <a:t>tools and innovations</a:t>
            </a:r>
          </a:p>
        </p:txBody>
      </p:sp>
      <p:sp>
        <p:nvSpPr>
          <p:cNvPr id="3" name="Content Placeholder 2"/>
          <p:cNvSpPr>
            <a:spLocks noGrp="1"/>
          </p:cNvSpPr>
          <p:nvPr>
            <p:ph sz="half" idx="1"/>
          </p:nvPr>
        </p:nvSpPr>
        <p:spPr>
          <a:xfrm>
            <a:off x="0" y="692696"/>
            <a:ext cx="5148064" cy="5433467"/>
          </a:xfrm>
        </p:spPr>
        <p:txBody>
          <a:bodyPr/>
          <a:lstStyle/>
          <a:p>
            <a:r>
              <a:rPr lang="en-US" sz="2000" dirty="0"/>
              <a:t>Diagnostics </a:t>
            </a:r>
          </a:p>
          <a:p>
            <a:pPr lvl="1"/>
            <a:r>
              <a:rPr lang="en-US" sz="1600" dirty="0"/>
              <a:t>Rapid diagnostic test for malaria</a:t>
            </a:r>
          </a:p>
          <a:p>
            <a:pPr lvl="1"/>
            <a:r>
              <a:rPr lang="en-US" sz="1600" dirty="0"/>
              <a:t>Rapid diagnostic test for GPD deficiency</a:t>
            </a:r>
          </a:p>
          <a:p>
            <a:pPr lvl="1"/>
            <a:r>
              <a:rPr lang="en-US" sz="1600" dirty="0"/>
              <a:t>PCR (for field use) </a:t>
            </a:r>
          </a:p>
          <a:p>
            <a:pPr indent="-285750"/>
            <a:r>
              <a:rPr lang="en-US" sz="2000" dirty="0" smtClean="0"/>
              <a:t>Drugs</a:t>
            </a:r>
            <a:endParaRPr lang="en-US" sz="2000" dirty="0"/>
          </a:p>
          <a:p>
            <a:pPr lvl="1"/>
            <a:r>
              <a:rPr lang="en-US" sz="1600" dirty="0"/>
              <a:t>On going research on new molecules</a:t>
            </a:r>
          </a:p>
          <a:p>
            <a:pPr lvl="1"/>
            <a:r>
              <a:rPr lang="en-US" sz="1600" dirty="0" err="1"/>
              <a:t>Tafenoquine</a:t>
            </a:r>
            <a:r>
              <a:rPr lang="en-US" sz="1600" dirty="0"/>
              <a:t> (for radical cure; single dose)</a:t>
            </a:r>
          </a:p>
          <a:p>
            <a:pPr indent="-285750"/>
            <a:r>
              <a:rPr lang="en-US" sz="2000" dirty="0"/>
              <a:t>Vaccine</a:t>
            </a:r>
          </a:p>
          <a:p>
            <a:pPr indent="-285750"/>
            <a:r>
              <a:rPr lang="en-US" sz="2000" dirty="0"/>
              <a:t>Research on prevention of outdoor transmission</a:t>
            </a:r>
          </a:p>
          <a:p>
            <a:pPr indent="-285750"/>
            <a:r>
              <a:rPr lang="en-US" sz="2000" dirty="0"/>
              <a:t>Mass drug administration</a:t>
            </a:r>
          </a:p>
          <a:p>
            <a:pPr indent="-285750"/>
            <a:r>
              <a:rPr lang="en-US" sz="2000" dirty="0"/>
              <a:t>Information technology for surveillance</a:t>
            </a:r>
          </a:p>
          <a:p>
            <a:pPr indent="-285750"/>
            <a:r>
              <a:rPr lang="en-US" sz="2000" dirty="0" smtClean="0"/>
              <a:t>Tool kit for malaria control among mobile and migrant populations</a:t>
            </a:r>
          </a:p>
          <a:p>
            <a:pPr indent="-285750"/>
            <a:r>
              <a:rPr lang="en-US" sz="2000" dirty="0" smtClean="0"/>
              <a:t>Community-based interventions</a:t>
            </a:r>
          </a:p>
          <a:p>
            <a:pPr indent="-285750"/>
            <a:r>
              <a:rPr lang="en-US" sz="2000" i="1" dirty="0">
                <a:solidFill>
                  <a:prstClr val="black"/>
                </a:solidFill>
              </a:rPr>
              <a:t>Plasmodium vivax</a:t>
            </a:r>
            <a:r>
              <a:rPr lang="en-US" sz="2000" dirty="0">
                <a:solidFill>
                  <a:prstClr val="black"/>
                </a:solidFill>
              </a:rPr>
              <a:t> control and elimination: a technical </a:t>
            </a:r>
            <a:r>
              <a:rPr lang="en-US" sz="2000" dirty="0" smtClean="0">
                <a:solidFill>
                  <a:prstClr val="black"/>
                </a:solidFill>
              </a:rPr>
              <a:t>brief</a:t>
            </a:r>
            <a:endParaRPr lang="en-US" sz="2000" dirty="0"/>
          </a:p>
          <a:p>
            <a:endParaRPr lang="en-US" sz="20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88024" y="1340768"/>
            <a:ext cx="4176464" cy="4104456"/>
          </a:xfrm>
          <a:prstGeom prst="rect">
            <a:avLst/>
          </a:prstGeom>
        </p:spPr>
      </p:pic>
    </p:spTree>
    <p:extLst>
      <p:ext uri="{BB962C8B-B14F-4D97-AF65-F5344CB8AC3E}">
        <p14:creationId xmlns:p14="http://schemas.microsoft.com/office/powerpoint/2010/main" val="2816505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way forward </a:t>
            </a:r>
            <a:r>
              <a:rPr lang="en-US" sz="3200" dirty="0" smtClean="0"/>
              <a:t>(2)</a:t>
            </a:r>
            <a:r>
              <a:rPr lang="en-US" sz="3200" dirty="0"/>
              <a:t/>
            </a:r>
            <a:br>
              <a:rPr lang="en-US" sz="3200" dirty="0"/>
            </a:br>
            <a:endParaRPr lang="en-US" sz="3200" dirty="0"/>
          </a:p>
        </p:txBody>
      </p:sp>
      <p:sp>
        <p:nvSpPr>
          <p:cNvPr id="3" name="Content Placeholder 2"/>
          <p:cNvSpPr>
            <a:spLocks noGrp="1"/>
          </p:cNvSpPr>
          <p:nvPr>
            <p:ph idx="1"/>
          </p:nvPr>
        </p:nvSpPr>
        <p:spPr>
          <a:xfrm>
            <a:off x="457200" y="1124744"/>
            <a:ext cx="8229600" cy="5001419"/>
          </a:xfrm>
        </p:spPr>
        <p:txBody>
          <a:bodyPr/>
          <a:lstStyle/>
          <a:p>
            <a:pPr>
              <a:lnSpc>
                <a:spcPct val="150000"/>
              </a:lnSpc>
            </a:pPr>
            <a:r>
              <a:rPr lang="en-US" sz="2800" dirty="0" smtClean="0"/>
              <a:t>Innovative </a:t>
            </a:r>
            <a:r>
              <a:rPr lang="en-US" sz="2800" dirty="0"/>
              <a:t>and sustainable financing</a:t>
            </a:r>
          </a:p>
          <a:p>
            <a:pPr>
              <a:lnSpc>
                <a:spcPct val="150000"/>
              </a:lnSpc>
            </a:pPr>
            <a:r>
              <a:rPr lang="en-US" sz="2800" dirty="0" smtClean="0"/>
              <a:t>Efficient and effective utilization </a:t>
            </a:r>
            <a:r>
              <a:rPr lang="en-US" sz="2800" dirty="0"/>
              <a:t>of resources</a:t>
            </a:r>
          </a:p>
          <a:p>
            <a:pPr>
              <a:lnSpc>
                <a:spcPct val="150000"/>
              </a:lnSpc>
            </a:pPr>
            <a:r>
              <a:rPr lang="en-US" sz="2800" dirty="0"/>
              <a:t>Invest in health system strengthening </a:t>
            </a:r>
            <a:endParaRPr lang="en-US" sz="2800" dirty="0" smtClean="0"/>
          </a:p>
          <a:p>
            <a:pPr>
              <a:lnSpc>
                <a:spcPct val="150000"/>
              </a:lnSpc>
            </a:pPr>
            <a:r>
              <a:rPr lang="en-US" sz="2800" dirty="0" err="1" smtClean="0"/>
              <a:t>Multisectoral</a:t>
            </a:r>
            <a:r>
              <a:rPr lang="en-US" sz="2800" dirty="0" smtClean="0"/>
              <a:t> engagement</a:t>
            </a:r>
            <a:endParaRPr lang="en-US" sz="2800" dirty="0"/>
          </a:p>
          <a:p>
            <a:pPr>
              <a:lnSpc>
                <a:spcPct val="150000"/>
              </a:lnSpc>
            </a:pPr>
            <a:r>
              <a:rPr lang="en-US" sz="2800" dirty="0" smtClean="0"/>
              <a:t>Cross-border / inter-country collaboration</a:t>
            </a:r>
          </a:p>
          <a:p>
            <a:endParaRPr lang="en-US" sz="2800" dirty="0"/>
          </a:p>
        </p:txBody>
      </p:sp>
    </p:spTree>
    <p:extLst>
      <p:ext uri="{BB962C8B-B14F-4D97-AF65-F5344CB8AC3E}">
        <p14:creationId xmlns:p14="http://schemas.microsoft.com/office/powerpoint/2010/main" val="3337498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147248" cy="940966"/>
          </a:xfrm>
        </p:spPr>
        <p:txBody>
          <a:bodyPr/>
          <a:lstStyle/>
          <a:p>
            <a:pPr algn="l"/>
            <a:r>
              <a:rPr lang="en-US" dirty="0" smtClean="0"/>
              <a:t>Contents</a:t>
            </a:r>
            <a:endParaRPr lang="en-US" dirty="0"/>
          </a:p>
        </p:txBody>
      </p:sp>
      <p:sp>
        <p:nvSpPr>
          <p:cNvPr id="3" name="Content Placeholder 2"/>
          <p:cNvSpPr>
            <a:spLocks noGrp="1"/>
          </p:cNvSpPr>
          <p:nvPr>
            <p:ph idx="1"/>
          </p:nvPr>
        </p:nvSpPr>
        <p:spPr>
          <a:xfrm>
            <a:off x="539552" y="1196752"/>
            <a:ext cx="8280920" cy="4929411"/>
          </a:xfrm>
        </p:spPr>
        <p:txBody>
          <a:bodyPr/>
          <a:lstStyle/>
          <a:p>
            <a:r>
              <a:rPr lang="en-US" dirty="0" smtClean="0"/>
              <a:t>Malaria situation: global and regional </a:t>
            </a:r>
          </a:p>
          <a:p>
            <a:r>
              <a:rPr lang="en-US" dirty="0" smtClean="0"/>
              <a:t>Malaria goals and targets: post 2015</a:t>
            </a:r>
          </a:p>
          <a:p>
            <a:r>
              <a:rPr lang="en-US" dirty="0"/>
              <a:t>S</a:t>
            </a:r>
            <a:r>
              <a:rPr lang="en-US" dirty="0" smtClean="0"/>
              <a:t>trategies</a:t>
            </a:r>
          </a:p>
          <a:p>
            <a:r>
              <a:rPr lang="en-US" dirty="0"/>
              <a:t>Key challenges</a:t>
            </a:r>
          </a:p>
          <a:p>
            <a:r>
              <a:rPr lang="en-US" dirty="0" smtClean="0"/>
              <a:t>Opportunities</a:t>
            </a:r>
          </a:p>
          <a:p>
            <a:r>
              <a:rPr lang="en-US" dirty="0" smtClean="0"/>
              <a:t>The way forward</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576448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47949"/>
          </a:xfrm>
        </p:spPr>
        <p:txBody>
          <a:bodyPr/>
          <a:lstStyle/>
          <a:p>
            <a:r>
              <a:rPr lang="en-GB" sz="2800" dirty="0"/>
              <a:t>Global Malaria Situation </a:t>
            </a:r>
            <a:r>
              <a:rPr lang="en-GB" sz="2800" dirty="0" smtClean="0"/>
              <a:t>(1) </a:t>
            </a:r>
            <a:r>
              <a:rPr lang="en-GB" sz="2800" dirty="0"/>
              <a:t/>
            </a:r>
            <a:br>
              <a:rPr lang="en-GB" sz="2800" dirty="0"/>
            </a:br>
            <a:r>
              <a:rPr lang="en-US" sz="2400" dirty="0" smtClean="0"/>
              <a:t>Change in malaria mortality rate 2000-2013</a:t>
            </a:r>
            <a:endParaRPr lang="en-GB" sz="2400" dirty="0"/>
          </a:p>
        </p:txBody>
      </p:sp>
      <p:cxnSp>
        <p:nvCxnSpPr>
          <p:cNvPr id="6" name="Straight Connector 5"/>
          <p:cNvCxnSpPr/>
          <p:nvPr/>
        </p:nvCxnSpPr>
        <p:spPr>
          <a:xfrm>
            <a:off x="0" y="1047949"/>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Picture 2" descr="World Malaria Report 2014.pdf - Adobe Reader"/>
          <p:cNvPicPr>
            <a:picLocks noChangeAspect="1"/>
          </p:cNvPicPr>
          <p:nvPr/>
        </p:nvPicPr>
        <p:blipFill rotWithShape="1">
          <a:blip r:embed="rId3">
            <a:extLst>
              <a:ext uri="{28A0092B-C50C-407E-A947-70E740481C1C}">
                <a14:useLocalDpi xmlns:a14="http://schemas.microsoft.com/office/drawing/2010/main" val="0"/>
              </a:ext>
            </a:extLst>
          </a:blip>
          <a:srcRect l="6783" t="15640" r="6609" b="12880"/>
          <a:stretch/>
        </p:blipFill>
        <p:spPr>
          <a:xfrm>
            <a:off x="323528" y="1052736"/>
            <a:ext cx="8644216" cy="4608512"/>
          </a:xfrm>
          <a:prstGeom prst="rect">
            <a:avLst/>
          </a:prstGeom>
        </p:spPr>
      </p:pic>
      <p:sp>
        <p:nvSpPr>
          <p:cNvPr id="4" name="Rectangle 3"/>
          <p:cNvSpPr/>
          <p:nvPr/>
        </p:nvSpPr>
        <p:spPr>
          <a:xfrm>
            <a:off x="0" y="5445224"/>
            <a:ext cx="9144000" cy="1415772"/>
          </a:xfrm>
          <a:prstGeom prst="rect">
            <a:avLst/>
          </a:prstGeom>
        </p:spPr>
        <p:txBody>
          <a:bodyPr wrap="square">
            <a:spAutoFit/>
          </a:bodyPr>
          <a:lstStyle/>
          <a:p>
            <a:pPr marL="171450" lvl="0" indent="-171450">
              <a:buFont typeface="Arial" pitchFamily="34" charset="0"/>
              <a:buChar char="•"/>
            </a:pPr>
            <a:r>
              <a:rPr lang="en-US" dirty="0">
                <a:solidFill>
                  <a:prstClr val="black"/>
                </a:solidFill>
              </a:rPr>
              <a:t>estimated malaria deaths: 584 000 deaths (uncertainty range:  367 000–755 000)</a:t>
            </a:r>
          </a:p>
          <a:p>
            <a:pPr marL="171450" lvl="0" indent="-171450">
              <a:buFont typeface="Arial" pitchFamily="34" charset="0"/>
              <a:buChar char="•"/>
            </a:pPr>
            <a:r>
              <a:rPr lang="en-US" dirty="0">
                <a:solidFill>
                  <a:prstClr val="black"/>
                </a:solidFill>
              </a:rPr>
              <a:t>90% of all malaria deaths occurred in WHO African Region, mainly in children aged under 5 years, who account for 78% of all malaria deaths</a:t>
            </a:r>
          </a:p>
          <a:p>
            <a:pPr marL="171450" lvl="0" indent="-171450">
              <a:buFont typeface="Arial" pitchFamily="34" charset="0"/>
              <a:buChar char="•"/>
            </a:pPr>
            <a:r>
              <a:rPr lang="en-US" dirty="0">
                <a:solidFill>
                  <a:prstClr val="black"/>
                </a:solidFill>
              </a:rPr>
              <a:t>globally between 2000 and 2013: </a:t>
            </a:r>
            <a:r>
              <a:rPr lang="en-US" dirty="0">
                <a:solidFill>
                  <a:prstClr val="black"/>
                </a:solidFill>
                <a:cs typeface="Calibri" panose="020F0502020204030204" pitchFamily="34" charset="0"/>
              </a:rPr>
              <a:t>4.3 million deaths </a:t>
            </a:r>
            <a:r>
              <a:rPr lang="en-US" dirty="0" smtClean="0">
                <a:solidFill>
                  <a:prstClr val="black"/>
                </a:solidFill>
                <a:cs typeface="Calibri" panose="020F0502020204030204" pitchFamily="34" charset="0"/>
              </a:rPr>
              <a:t>averted </a:t>
            </a:r>
          </a:p>
          <a:p>
            <a:pPr lvl="0"/>
            <a:r>
              <a:rPr lang="en-US" sz="1400" i="1" dirty="0">
                <a:solidFill>
                  <a:prstClr val="black"/>
                </a:solidFill>
              </a:rPr>
              <a:t>[</a:t>
            </a:r>
            <a:r>
              <a:rPr lang="en-US" sz="1400" i="1" dirty="0" smtClean="0">
                <a:solidFill>
                  <a:prstClr val="black"/>
                </a:solidFill>
              </a:rPr>
              <a:t>Reference: World Malaria Report 2014]</a:t>
            </a:r>
            <a:endParaRPr lang="en-US" sz="1400" dirty="0">
              <a:solidFill>
                <a:prstClr val="black"/>
              </a:solidFill>
            </a:endParaRPr>
          </a:p>
        </p:txBody>
      </p:sp>
    </p:spTree>
    <p:extLst>
      <p:ext uri="{BB962C8B-B14F-4D97-AF65-F5344CB8AC3E}">
        <p14:creationId xmlns:p14="http://schemas.microsoft.com/office/powerpoint/2010/main" val="2498215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301006"/>
          </a:xfrm>
        </p:spPr>
        <p:txBody>
          <a:bodyPr>
            <a:normAutofit/>
          </a:bodyPr>
          <a:lstStyle/>
          <a:p>
            <a:r>
              <a:rPr lang="en-GB" sz="3200" dirty="0" smtClean="0"/>
              <a:t>Global Malaria Situation (2) </a:t>
            </a:r>
            <a:br>
              <a:rPr lang="en-GB" sz="3200" dirty="0" smtClean="0"/>
            </a:br>
            <a:r>
              <a:rPr lang="en-GB" sz="2800" dirty="0" smtClean="0"/>
              <a:t>Trends in reported cases of malaria</a:t>
            </a:r>
            <a:endParaRPr lang="en-GB" sz="2800" dirty="0"/>
          </a:p>
        </p:txBody>
      </p:sp>
      <p:pic>
        <p:nvPicPr>
          <p:cNvPr id="3" name="Picture 2" descr="World Malaria Report 2014.pdf - Adobe Reader"/>
          <p:cNvPicPr>
            <a:picLocks noChangeAspect="1"/>
          </p:cNvPicPr>
          <p:nvPr/>
        </p:nvPicPr>
        <p:blipFill rotWithShape="1">
          <a:blip r:embed="rId3">
            <a:extLst>
              <a:ext uri="{28A0092B-C50C-407E-A947-70E740481C1C}">
                <a14:useLocalDpi xmlns:a14="http://schemas.microsoft.com/office/drawing/2010/main" val="0"/>
              </a:ext>
            </a:extLst>
          </a:blip>
          <a:srcRect l="14261" t="16986" r="13478" b="27149"/>
          <a:stretch/>
        </p:blipFill>
        <p:spPr>
          <a:xfrm>
            <a:off x="467544" y="1124744"/>
            <a:ext cx="8280920" cy="4135478"/>
          </a:xfrm>
          <a:prstGeom prst="rect">
            <a:avLst/>
          </a:prstGeom>
        </p:spPr>
      </p:pic>
      <p:sp>
        <p:nvSpPr>
          <p:cNvPr id="4" name="TextBox 3"/>
          <p:cNvSpPr txBox="1"/>
          <p:nvPr/>
        </p:nvSpPr>
        <p:spPr>
          <a:xfrm>
            <a:off x="107504" y="5146036"/>
            <a:ext cx="8639986"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64 </a:t>
            </a:r>
            <a:r>
              <a:rPr lang="en-US" sz="2000" dirty="0"/>
              <a:t>out of 106 countries with </a:t>
            </a:r>
            <a:r>
              <a:rPr lang="en-US" sz="2000" dirty="0" smtClean="0"/>
              <a:t>malaria </a:t>
            </a:r>
            <a:r>
              <a:rPr lang="en-US" sz="2000" dirty="0"/>
              <a:t>in </a:t>
            </a:r>
            <a:r>
              <a:rPr lang="en-US" sz="2000" dirty="0" smtClean="0"/>
              <a:t>2000 are </a:t>
            </a:r>
            <a:r>
              <a:rPr lang="en-US" sz="2000" dirty="0"/>
              <a:t>meeting the MDG target of reversing the incidence of </a:t>
            </a:r>
            <a:r>
              <a:rPr lang="en-US" sz="2000" dirty="0" smtClean="0"/>
              <a:t>malaria</a:t>
            </a:r>
            <a:endParaRPr lang="en-US" sz="2000" dirty="0"/>
          </a:p>
          <a:p>
            <a:pPr marL="285750" indent="-285750">
              <a:buFont typeface="Arial" panose="020B0604020202020204" pitchFamily="34" charset="0"/>
              <a:buChar char="•"/>
            </a:pPr>
            <a:r>
              <a:rPr lang="en-US" sz="2000" dirty="0"/>
              <a:t>55 are on track to meet RBM and </a:t>
            </a:r>
            <a:r>
              <a:rPr lang="en-US" sz="2000" dirty="0" smtClean="0"/>
              <a:t>WHA targets </a:t>
            </a:r>
            <a:r>
              <a:rPr lang="en-US" sz="2000" dirty="0"/>
              <a:t>of reducing </a:t>
            </a:r>
            <a:r>
              <a:rPr lang="en-US" sz="2000" dirty="0" smtClean="0"/>
              <a:t>incidence </a:t>
            </a:r>
            <a:r>
              <a:rPr lang="en-US" sz="2000" dirty="0"/>
              <a:t>rates by 75% by </a:t>
            </a:r>
            <a:r>
              <a:rPr lang="en-US" sz="2000" dirty="0" smtClean="0"/>
              <a:t>2015</a:t>
            </a:r>
            <a:endParaRPr lang="en-US" sz="2000" dirty="0" smtClean="0"/>
          </a:p>
          <a:p>
            <a:pPr marL="285750" indent="-285750">
              <a:buFont typeface="Arial" panose="020B0604020202020204" pitchFamily="34" charset="0"/>
              <a:buChar char="•"/>
            </a:pPr>
            <a:r>
              <a:rPr lang="en-US" sz="2000" dirty="0" smtClean="0"/>
              <a:t>Estimated </a:t>
            </a:r>
            <a:r>
              <a:rPr lang="en-US" sz="2000" dirty="0"/>
              <a:t>cases in 2013:  198 million cases</a:t>
            </a:r>
            <a:endParaRPr lang="en-US" sz="2000" dirty="0" smtClean="0"/>
          </a:p>
        </p:txBody>
      </p:sp>
    </p:spTree>
    <p:extLst>
      <p:ext uri="{BB962C8B-B14F-4D97-AF65-F5344CB8AC3E}">
        <p14:creationId xmlns:p14="http://schemas.microsoft.com/office/powerpoint/2010/main" val="2519384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resentation by RA MAL 2013\sear_map_2013da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91703"/>
            <a:ext cx="7704856" cy="57015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99392"/>
            <a:ext cx="9144000" cy="584775"/>
          </a:xfrm>
          <a:prstGeom prst="rect">
            <a:avLst/>
          </a:prstGeom>
        </p:spPr>
        <p:txBody>
          <a:bodyPr wrap="square">
            <a:spAutoFit/>
          </a:bodyPr>
          <a:lstStyle/>
          <a:p>
            <a:pPr algn="ctr"/>
            <a:r>
              <a:rPr lang="en-GB" sz="3200" dirty="0" smtClean="0"/>
              <a:t>Regional Malaria Situation </a:t>
            </a:r>
            <a:r>
              <a:rPr lang="en-GB" sz="2800" dirty="0" smtClean="0"/>
              <a:t> </a:t>
            </a:r>
            <a:endParaRPr lang="en-US" dirty="0"/>
          </a:p>
        </p:txBody>
      </p:sp>
      <p:sp>
        <p:nvSpPr>
          <p:cNvPr id="3" name="Rectangle 2"/>
          <p:cNvSpPr/>
          <p:nvPr/>
        </p:nvSpPr>
        <p:spPr>
          <a:xfrm>
            <a:off x="107504" y="5733256"/>
            <a:ext cx="9036496" cy="1169551"/>
          </a:xfrm>
          <a:prstGeom prst="rect">
            <a:avLst/>
          </a:prstGeom>
        </p:spPr>
        <p:txBody>
          <a:bodyPr wrap="square">
            <a:spAutoFit/>
          </a:bodyPr>
          <a:lstStyle/>
          <a:p>
            <a:pPr marL="171450" lvl="0" indent="-171450">
              <a:buFont typeface="Arial" pitchFamily="34" charset="0"/>
              <a:buChar char="•"/>
            </a:pPr>
            <a:r>
              <a:rPr lang="en-US" sz="1400" dirty="0">
                <a:solidFill>
                  <a:prstClr val="black"/>
                </a:solidFill>
              </a:rPr>
              <a:t>Ten of 11 Member States in WHO South East Asia Region are endemic to malaria.  </a:t>
            </a:r>
          </a:p>
          <a:p>
            <a:pPr marL="171450" lvl="0" indent="-171450">
              <a:buFont typeface="Arial" pitchFamily="34" charset="0"/>
              <a:buChar char="•"/>
            </a:pPr>
            <a:r>
              <a:rPr lang="en-US" sz="1400" dirty="0" smtClean="0">
                <a:solidFill>
                  <a:prstClr val="black"/>
                </a:solidFill>
              </a:rPr>
              <a:t>Around </a:t>
            </a:r>
            <a:r>
              <a:rPr lang="en-US" sz="1400" dirty="0">
                <a:solidFill>
                  <a:prstClr val="black"/>
                </a:solidFill>
              </a:rPr>
              <a:t>1.1 billion population at risk of malaria.  </a:t>
            </a:r>
            <a:endParaRPr lang="en-US" sz="1400" dirty="0" smtClean="0">
              <a:solidFill>
                <a:prstClr val="black"/>
              </a:solidFill>
            </a:endParaRPr>
          </a:p>
          <a:p>
            <a:pPr marL="171450" lvl="0" indent="-171450">
              <a:buFont typeface="Arial" pitchFamily="34" charset="0"/>
              <a:buChar char="•"/>
            </a:pPr>
            <a:r>
              <a:rPr lang="en-US" sz="1400" dirty="0">
                <a:solidFill>
                  <a:prstClr val="black"/>
                </a:solidFill>
              </a:rPr>
              <a:t>H</a:t>
            </a:r>
            <a:r>
              <a:rPr lang="en-US" sz="1400" dirty="0" smtClean="0">
                <a:solidFill>
                  <a:prstClr val="black"/>
                </a:solidFill>
              </a:rPr>
              <a:t>igh </a:t>
            </a:r>
            <a:r>
              <a:rPr lang="en-US" sz="1400" dirty="0">
                <a:solidFill>
                  <a:prstClr val="black"/>
                </a:solidFill>
              </a:rPr>
              <a:t>risk groups are mainly the mobile and migrant populations </a:t>
            </a:r>
            <a:r>
              <a:rPr lang="en-US" sz="1400" dirty="0" smtClean="0">
                <a:solidFill>
                  <a:prstClr val="black"/>
                </a:solidFill>
              </a:rPr>
              <a:t>engaged in </a:t>
            </a:r>
            <a:r>
              <a:rPr lang="en-US" sz="1400" dirty="0">
                <a:solidFill>
                  <a:prstClr val="black"/>
                </a:solidFill>
              </a:rPr>
              <a:t>various economic activities in rural areas in the </a:t>
            </a:r>
            <a:r>
              <a:rPr lang="en-US" sz="1400" dirty="0" smtClean="0">
                <a:solidFill>
                  <a:prstClr val="black"/>
                </a:solidFill>
              </a:rPr>
              <a:t>region, in </a:t>
            </a:r>
            <a:r>
              <a:rPr lang="en-US" sz="1400" dirty="0">
                <a:solidFill>
                  <a:prstClr val="black"/>
                </a:solidFill>
              </a:rPr>
              <a:t>hard to reach areas </a:t>
            </a:r>
            <a:r>
              <a:rPr lang="en-US" sz="1400" dirty="0" smtClean="0">
                <a:solidFill>
                  <a:prstClr val="black"/>
                </a:solidFill>
              </a:rPr>
              <a:t>, tribal </a:t>
            </a:r>
            <a:r>
              <a:rPr lang="en-US" sz="1400" dirty="0">
                <a:solidFill>
                  <a:prstClr val="black"/>
                </a:solidFill>
              </a:rPr>
              <a:t>communities </a:t>
            </a:r>
            <a:r>
              <a:rPr lang="en-US" sz="1400" dirty="0" smtClean="0">
                <a:solidFill>
                  <a:prstClr val="black"/>
                </a:solidFill>
              </a:rPr>
              <a:t>and </a:t>
            </a:r>
            <a:r>
              <a:rPr lang="en-US" sz="1400" dirty="0">
                <a:solidFill>
                  <a:prstClr val="black"/>
                </a:solidFill>
              </a:rPr>
              <a:t>along the borders where access to health services is a challenge.</a:t>
            </a:r>
            <a:endParaRPr lang="en-US" sz="2000" dirty="0"/>
          </a:p>
        </p:txBody>
      </p:sp>
    </p:spTree>
    <p:extLst>
      <p:ext uri="{BB962C8B-B14F-4D97-AF65-F5344CB8AC3E}">
        <p14:creationId xmlns:p14="http://schemas.microsoft.com/office/powerpoint/2010/main" val="2841202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720081"/>
          </a:xfrm>
        </p:spPr>
        <p:txBody>
          <a:bodyPr>
            <a:noAutofit/>
          </a:bodyPr>
          <a:lstStyle/>
          <a:p>
            <a:r>
              <a:rPr lang="en-US" sz="2800" dirty="0" smtClean="0"/>
              <a:t>Global Technical Strategy for Malaria</a:t>
            </a:r>
            <a:endParaRPr lang="en-GB" sz="2800" dirty="0"/>
          </a:p>
        </p:txBody>
      </p:sp>
      <p:sp>
        <p:nvSpPr>
          <p:cNvPr id="3" name="Rectangle 3"/>
          <p:cNvSpPr txBox="1">
            <a:spLocks noChangeArrowheads="1"/>
          </p:cNvSpPr>
          <p:nvPr/>
        </p:nvSpPr>
        <p:spPr bwMode="auto">
          <a:xfrm>
            <a:off x="247626" y="3501008"/>
            <a:ext cx="8428830" cy="879886"/>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lvl1pPr marL="342900" indent="-342900" algn="l" defTabSz="914400" rtl="0" eaLnBrk="1" latinLnBrk="0" hangingPunct="1">
              <a:spcBef>
                <a:spcPts val="1000"/>
              </a:spcBef>
              <a:buClr>
                <a:srgbClr val="3D6E81"/>
              </a:buClr>
              <a:buSzPct val="85000"/>
              <a:buFont typeface="Wingdings" pitchFamily="2" charset="2"/>
              <a:buChar char="l"/>
              <a:defRPr sz="2000" kern="1200">
                <a:solidFill>
                  <a:schemeClr val="tx1"/>
                </a:solidFill>
                <a:latin typeface="Arial" pitchFamily="34" charset="0"/>
                <a:ea typeface="+mn-ea"/>
                <a:cs typeface="Arial" pitchFamily="34" charset="0"/>
              </a:defRPr>
            </a:lvl1pPr>
            <a:lvl2pPr marL="900000" indent="-285750" algn="l" defTabSz="914400" rtl="0" eaLnBrk="1" latinLnBrk="0" hangingPunct="1">
              <a:spcBef>
                <a:spcPts val="500"/>
              </a:spcBef>
              <a:buClr>
                <a:srgbClr val="3D6E81"/>
              </a:buClr>
              <a:buSzPct val="80000"/>
              <a:buFont typeface="Courier New" pitchFamily="49" charset="0"/>
              <a:buChar char="o"/>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3D6E81"/>
              </a:buClr>
              <a:buSzPct val="80000"/>
              <a:buFont typeface="Courier New" pitchFamily="49" charset="0"/>
              <a:buChar char="o"/>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3D6E81"/>
              </a:buClr>
              <a:buSzPct val="80000"/>
              <a:buFont typeface="Courier New" pitchFamily="49" charset="0"/>
              <a:buChar char="o"/>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3D6E81"/>
              </a:buClr>
              <a:buSzPct val="80000"/>
              <a:buFont typeface="Courier New" pitchFamily="49" charset="0"/>
              <a:buChar char="o"/>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Endorsed by WHA in May 2015,  joint </a:t>
            </a:r>
            <a:r>
              <a:rPr lang="en-US" dirty="0"/>
              <a:t>GTS/AIM launch at </a:t>
            </a:r>
            <a:r>
              <a:rPr lang="en-US" dirty="0" smtClean="0"/>
              <a:t>3</a:t>
            </a:r>
            <a:r>
              <a:rPr lang="en-US" baseline="30000" dirty="0" smtClean="0"/>
              <a:t>rd</a:t>
            </a:r>
            <a:r>
              <a:rPr lang="en-US" dirty="0" smtClean="0"/>
              <a:t> Intl Conference on Financing for Development </a:t>
            </a:r>
            <a:r>
              <a:rPr lang="en-US" dirty="0"/>
              <a:t>-</a:t>
            </a:r>
            <a:r>
              <a:rPr lang="en-US" dirty="0" smtClean="0"/>
              <a:t> </a:t>
            </a:r>
            <a:r>
              <a:rPr lang="en-US" dirty="0"/>
              <a:t>Addis </a:t>
            </a:r>
            <a:r>
              <a:rPr lang="en-US" dirty="0" smtClean="0"/>
              <a:t>Ababa, July 2015</a:t>
            </a:r>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692696"/>
            <a:ext cx="4536504" cy="257382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692696"/>
            <a:ext cx="2090631" cy="2590162"/>
          </a:xfrm>
          <a:prstGeom prst="rect">
            <a:avLst/>
          </a:prstGeom>
        </p:spPr>
      </p:pic>
      <p:graphicFrame>
        <p:nvGraphicFramePr>
          <p:cNvPr id="7" name="Content Placeholder 3"/>
          <p:cNvGraphicFramePr>
            <a:graphicFrameLocks/>
          </p:cNvGraphicFramePr>
          <p:nvPr>
            <p:extLst>
              <p:ext uri="{D42A27DB-BD31-4B8C-83A1-F6EECF244321}">
                <p14:modId xmlns:p14="http://schemas.microsoft.com/office/powerpoint/2010/main" val="1859628518"/>
              </p:ext>
            </p:extLst>
          </p:nvPr>
        </p:nvGraphicFramePr>
        <p:xfrm>
          <a:off x="247626" y="4380894"/>
          <a:ext cx="8716862" cy="2453088"/>
        </p:xfrm>
        <a:graphic>
          <a:graphicData uri="http://schemas.openxmlformats.org/drawingml/2006/table">
            <a:tbl>
              <a:tblPr firstRow="1" firstCol="1" bandRow="1">
                <a:tableStyleId>{5C22544A-7EE6-4342-B048-85BDC9FD1C3A}</a:tableStyleId>
              </a:tblPr>
              <a:tblGrid>
                <a:gridCol w="8716862"/>
              </a:tblGrid>
              <a:tr h="3979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effectLst/>
                        </a:rPr>
                        <a:t>Global goal</a:t>
                      </a:r>
                      <a:r>
                        <a:rPr lang="en-GB" sz="2000" baseline="0" dirty="0" smtClean="0">
                          <a:effectLst/>
                        </a:rPr>
                        <a:t> </a:t>
                      </a:r>
                      <a:r>
                        <a:rPr lang="en-GB" sz="2000" dirty="0" smtClean="0">
                          <a:effectLst/>
                        </a:rPr>
                        <a:t>for 2030: A </a:t>
                      </a:r>
                      <a:r>
                        <a:rPr lang="en-GB" sz="2000" dirty="0">
                          <a:effectLst/>
                        </a:rPr>
                        <a:t>world free of malaria </a:t>
                      </a:r>
                      <a:endParaRPr lang="en-US" sz="2000" dirty="0">
                        <a:effectLst/>
                        <a:latin typeface="Times New Roman"/>
                        <a:ea typeface="Cambria"/>
                      </a:endParaRPr>
                    </a:p>
                  </a:txBody>
                  <a:tcPr marL="43180" marR="43180" marT="36195" marB="36195" anchor="ctr"/>
                </a:tc>
              </a:tr>
              <a:tr h="2055094">
                <a:tc>
                  <a:txBody>
                    <a:bodyPr/>
                    <a:lstStyle/>
                    <a:p>
                      <a:pPr marL="342900" marR="0" lvl="0" indent="-342900" algn="just">
                        <a:lnSpc>
                          <a:spcPct val="115000"/>
                        </a:lnSpc>
                        <a:spcBef>
                          <a:spcPts val="0"/>
                        </a:spcBef>
                        <a:spcAft>
                          <a:spcPts val="0"/>
                        </a:spcAft>
                        <a:buFont typeface="+mj-lt"/>
                        <a:buAutoNum type="arabicPeriod"/>
                      </a:pPr>
                      <a:endParaRPr lang="en-US" sz="700" baseline="0" dirty="0" smtClean="0">
                        <a:effectLst/>
                      </a:endParaRPr>
                    </a:p>
                    <a:p>
                      <a:pPr marL="342900" marR="0" lvl="0" indent="-342900" algn="just">
                        <a:lnSpc>
                          <a:spcPct val="115000"/>
                        </a:lnSpc>
                        <a:spcBef>
                          <a:spcPts val="0"/>
                        </a:spcBef>
                        <a:spcAft>
                          <a:spcPts val="0"/>
                        </a:spcAft>
                        <a:buFont typeface="+mj-lt"/>
                        <a:buAutoNum type="arabicPeriod"/>
                      </a:pPr>
                      <a:r>
                        <a:rPr lang="en-US" sz="2000" dirty="0" smtClean="0">
                          <a:effectLst/>
                        </a:rPr>
                        <a:t>Reduce </a:t>
                      </a:r>
                      <a:r>
                        <a:rPr lang="en-US" sz="2000" dirty="0">
                          <a:effectLst/>
                        </a:rPr>
                        <a:t>malaria mortality rates globally by at least 90% compared with 2015</a:t>
                      </a:r>
                    </a:p>
                    <a:p>
                      <a:pPr marL="342900" marR="0" lvl="0" indent="-342900" algn="just">
                        <a:lnSpc>
                          <a:spcPct val="115000"/>
                        </a:lnSpc>
                        <a:spcBef>
                          <a:spcPts val="0"/>
                        </a:spcBef>
                        <a:spcAft>
                          <a:spcPts val="0"/>
                        </a:spcAft>
                        <a:buFont typeface="+mj-lt"/>
                        <a:buAutoNum type="arabicPeriod"/>
                      </a:pPr>
                      <a:r>
                        <a:rPr lang="en-US" sz="2000" dirty="0">
                          <a:effectLst/>
                        </a:rPr>
                        <a:t>Reduce malaria case incidence globally by at least 90% compared with 2015</a:t>
                      </a:r>
                    </a:p>
                    <a:p>
                      <a:pPr marL="342900" marR="0" lvl="0" indent="-342900" algn="just">
                        <a:lnSpc>
                          <a:spcPct val="115000"/>
                        </a:lnSpc>
                        <a:spcBef>
                          <a:spcPts val="0"/>
                        </a:spcBef>
                        <a:spcAft>
                          <a:spcPts val="0"/>
                        </a:spcAft>
                        <a:buFont typeface="+mj-lt"/>
                        <a:buAutoNum type="arabicPeriod"/>
                      </a:pPr>
                      <a:r>
                        <a:rPr lang="en-US" sz="2000" dirty="0">
                          <a:effectLst/>
                        </a:rPr>
                        <a:t>Eliminate malaria from at least 35 countries in which malaria was transmitted in 2015</a:t>
                      </a:r>
                    </a:p>
                    <a:p>
                      <a:pPr marL="342900" marR="0" lvl="0" indent="-342900" algn="just">
                        <a:lnSpc>
                          <a:spcPct val="115000"/>
                        </a:lnSpc>
                        <a:spcBef>
                          <a:spcPts val="0"/>
                        </a:spcBef>
                        <a:spcAft>
                          <a:spcPts val="0"/>
                        </a:spcAft>
                        <a:buFont typeface="+mj-lt"/>
                        <a:buAutoNum type="arabicPeriod"/>
                      </a:pPr>
                      <a:r>
                        <a:rPr lang="en-US" sz="2000" dirty="0">
                          <a:effectLst/>
                        </a:rPr>
                        <a:t>Prevent re-establishment of malaria in all countries that are malaria-free </a:t>
                      </a:r>
                      <a:endParaRPr lang="en-US" sz="2000" dirty="0">
                        <a:effectLst/>
                        <a:latin typeface="Cambria"/>
                        <a:ea typeface="MS Mincho"/>
                        <a:cs typeface="Arial"/>
                      </a:endParaRPr>
                    </a:p>
                  </a:txBody>
                  <a:tcPr marL="43180" marR="43180" marT="36195" marB="36195"/>
                </a:tc>
              </a:tr>
            </a:tbl>
          </a:graphicData>
        </a:graphic>
      </p:graphicFrame>
    </p:spTree>
    <p:extLst>
      <p:ext uri="{BB962C8B-B14F-4D97-AF65-F5344CB8AC3E}">
        <p14:creationId xmlns:p14="http://schemas.microsoft.com/office/powerpoint/2010/main" val="1190964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1"/>
            <a:ext cx="9144000" cy="864097"/>
          </a:xfrm>
        </p:spPr>
        <p:txBody>
          <a:bodyPr/>
          <a:lstStyle/>
          <a:p>
            <a:r>
              <a:rPr lang="en-US" sz="3200" b="1" dirty="0" smtClean="0">
                <a:latin typeface="Arial Narrow" panose="020B0606020202030204" pitchFamily="34" charset="0"/>
              </a:rPr>
              <a:t>Regional Strategic Objectives vs. Global Technical Strategy </a:t>
            </a:r>
            <a:endParaRPr lang="en-US" sz="3200" b="1" dirty="0">
              <a:latin typeface="Arial Narrow" panose="020B0606020202030204" pitchFamily="34" charset="0"/>
            </a:endParaRPr>
          </a:p>
        </p:txBody>
      </p:sp>
      <p:sp>
        <p:nvSpPr>
          <p:cNvPr id="3" name="Text Placeholder 2"/>
          <p:cNvSpPr>
            <a:spLocks noGrp="1"/>
          </p:cNvSpPr>
          <p:nvPr>
            <p:ph type="body" idx="1"/>
          </p:nvPr>
        </p:nvSpPr>
        <p:spPr>
          <a:xfrm>
            <a:off x="0" y="1052737"/>
            <a:ext cx="4497388" cy="504056"/>
          </a:xfrm>
        </p:spPr>
        <p:txBody>
          <a:bodyPr/>
          <a:lstStyle/>
          <a:p>
            <a:pPr algn="ctr"/>
            <a:r>
              <a:rPr lang="en-US" sz="2000" u="sng" dirty="0" smtClean="0">
                <a:latin typeface="Arial Narrow" panose="020B0606020202030204" pitchFamily="34" charset="0"/>
              </a:rPr>
              <a:t>Regional Strategic Objectives 2014 - 2020</a:t>
            </a:r>
            <a:endParaRPr lang="en-US" sz="2000" u="sng" dirty="0">
              <a:latin typeface="Arial Narrow" panose="020B0606020202030204" pitchFamily="34" charset="0"/>
            </a:endParaRPr>
          </a:p>
        </p:txBody>
      </p:sp>
      <p:sp>
        <p:nvSpPr>
          <p:cNvPr id="4" name="Content Placeholder 3"/>
          <p:cNvSpPr>
            <a:spLocks noGrp="1"/>
          </p:cNvSpPr>
          <p:nvPr>
            <p:ph sz="half" idx="2"/>
          </p:nvPr>
        </p:nvSpPr>
        <p:spPr>
          <a:xfrm>
            <a:off x="1" y="1556792"/>
            <a:ext cx="4283968" cy="4752527"/>
          </a:xfrm>
        </p:spPr>
        <p:txBody>
          <a:bodyPr/>
          <a:lstStyle/>
          <a:p>
            <a:pPr marL="457200" indent="-457200">
              <a:spcBef>
                <a:spcPts val="0"/>
              </a:spcBef>
              <a:spcAft>
                <a:spcPts val="0"/>
              </a:spcAft>
              <a:buFont typeface="+mj-lt"/>
              <a:buAutoNum type="arabicPeriod"/>
              <a:defRPr/>
            </a:pPr>
            <a:r>
              <a:rPr lang="en-US" sz="2000" b="1" dirty="0">
                <a:latin typeface="Arial Narrow" panose="020B0606020202030204" pitchFamily="34" charset="0"/>
                <a:ea typeface="SimSun"/>
              </a:rPr>
              <a:t>Generate strategic information </a:t>
            </a:r>
          </a:p>
          <a:p>
            <a:pPr marL="457200" indent="-457200">
              <a:spcBef>
                <a:spcPts val="0"/>
              </a:spcBef>
              <a:spcAft>
                <a:spcPts val="0"/>
              </a:spcAft>
              <a:buFont typeface="+mj-lt"/>
              <a:buAutoNum type="arabicPeriod"/>
              <a:defRPr/>
            </a:pPr>
            <a:r>
              <a:rPr lang="en-US" sz="2000" b="1" dirty="0">
                <a:latin typeface="Arial Narrow" panose="020B0606020202030204" pitchFamily="34" charset="0"/>
                <a:ea typeface="SimSun"/>
              </a:rPr>
              <a:t>Scale-up key interventions in countries and areas with high burden </a:t>
            </a:r>
            <a:r>
              <a:rPr lang="en-US" sz="2000" b="1" dirty="0" smtClean="0">
                <a:latin typeface="Arial Narrow" panose="020B0606020202030204" pitchFamily="34" charset="0"/>
                <a:ea typeface="SimSun"/>
              </a:rPr>
              <a:t>of malaria</a:t>
            </a:r>
            <a:endParaRPr lang="en-US" sz="2000" b="1" dirty="0">
              <a:latin typeface="Arial Narrow" panose="020B0606020202030204" pitchFamily="34" charset="0"/>
              <a:ea typeface="SimSun"/>
            </a:endParaRPr>
          </a:p>
          <a:p>
            <a:pPr marL="457200" indent="-457200">
              <a:spcBef>
                <a:spcPts val="0"/>
              </a:spcBef>
              <a:spcAft>
                <a:spcPts val="0"/>
              </a:spcAft>
              <a:buFont typeface="+mj-lt"/>
              <a:buAutoNum type="arabicPeriod"/>
              <a:defRPr/>
            </a:pPr>
            <a:r>
              <a:rPr lang="en-US" sz="2000" b="1" dirty="0">
                <a:latin typeface="Arial Narrow" panose="020B0606020202030204" pitchFamily="34" charset="0"/>
                <a:ea typeface="SimSun"/>
              </a:rPr>
              <a:t>Reorient national malaria control programmes towards pre-elimination/elimination in countries with very low burden of </a:t>
            </a:r>
            <a:r>
              <a:rPr lang="en-US" sz="2000" b="1" dirty="0" smtClean="0">
                <a:latin typeface="Arial Narrow" panose="020B0606020202030204" pitchFamily="34" charset="0"/>
                <a:ea typeface="SimSun"/>
              </a:rPr>
              <a:t>malaria</a:t>
            </a:r>
          </a:p>
          <a:p>
            <a:pPr marL="457200" indent="-457200">
              <a:spcBef>
                <a:spcPts val="0"/>
              </a:spcBef>
              <a:spcAft>
                <a:spcPts val="0"/>
              </a:spcAft>
              <a:buFont typeface="+mj-lt"/>
              <a:buAutoNum type="arabicPeriod"/>
              <a:defRPr/>
            </a:pPr>
            <a:r>
              <a:rPr lang="en-US" sz="2000" b="1" dirty="0">
                <a:latin typeface="Arial Narrow" panose="020B0606020202030204" pitchFamily="34" charset="0"/>
                <a:ea typeface="SimSun"/>
              </a:rPr>
              <a:t>Prevent the emergence of artemisinin resistance, and eliminate it in areas where it has already </a:t>
            </a:r>
            <a:r>
              <a:rPr lang="en-US" sz="2000" b="1" dirty="0" smtClean="0">
                <a:latin typeface="Arial Narrow" panose="020B0606020202030204" pitchFamily="34" charset="0"/>
                <a:ea typeface="SimSun"/>
              </a:rPr>
              <a:t>emerged </a:t>
            </a:r>
            <a:endParaRPr lang="en-US" sz="2000" b="1" dirty="0">
              <a:latin typeface="Arial Narrow" panose="020B0606020202030204" pitchFamily="34" charset="0"/>
              <a:ea typeface="SimSun"/>
            </a:endParaRPr>
          </a:p>
          <a:p>
            <a:pPr marL="457200" indent="-457200">
              <a:spcBef>
                <a:spcPts val="0"/>
              </a:spcBef>
              <a:spcAft>
                <a:spcPts val="0"/>
              </a:spcAft>
              <a:buFont typeface="+mj-lt"/>
              <a:buAutoNum type="arabicPeriod"/>
              <a:defRPr/>
            </a:pPr>
            <a:r>
              <a:rPr lang="en-US" sz="2000" b="1" dirty="0">
                <a:latin typeface="Arial Narrow" panose="020B0606020202030204" pitchFamily="34" charset="0"/>
                <a:ea typeface="SimSun"/>
              </a:rPr>
              <a:t>Strengthen managerial and technical capacities </a:t>
            </a:r>
          </a:p>
          <a:p>
            <a:pPr marL="457200" indent="-457200">
              <a:spcBef>
                <a:spcPts val="0"/>
              </a:spcBef>
              <a:spcAft>
                <a:spcPts val="0"/>
              </a:spcAft>
              <a:buFont typeface="+mj-lt"/>
              <a:buAutoNum type="arabicPeriod"/>
              <a:defRPr/>
            </a:pPr>
            <a:r>
              <a:rPr lang="en-US" sz="2000" b="1" dirty="0">
                <a:latin typeface="Arial Narrow" panose="020B0606020202030204" pitchFamily="34" charset="0"/>
                <a:ea typeface="SimSun"/>
              </a:rPr>
              <a:t>Strengthen partnerships, multi-sectoral participation and international </a:t>
            </a:r>
            <a:r>
              <a:rPr lang="en-US" sz="2000" b="1" dirty="0" smtClean="0">
                <a:latin typeface="Arial Narrow" panose="020B0606020202030204" pitchFamily="34" charset="0"/>
                <a:ea typeface="SimSun"/>
              </a:rPr>
              <a:t>collaboration</a:t>
            </a:r>
            <a:endParaRPr lang="en-US" sz="2000" b="1" dirty="0">
              <a:latin typeface="Arial Narrow" panose="020B0606020202030204" pitchFamily="34" charset="0"/>
              <a:ea typeface="SimSun"/>
            </a:endParaRPr>
          </a:p>
          <a:p>
            <a:pPr marL="457200" indent="-457200">
              <a:spcBef>
                <a:spcPts val="0"/>
              </a:spcBef>
              <a:spcAft>
                <a:spcPts val="0"/>
              </a:spcAft>
              <a:buFont typeface="+mj-lt"/>
              <a:buAutoNum type="arabicPeriod"/>
              <a:defRPr/>
            </a:pPr>
            <a:endParaRPr lang="en-US" b="1" dirty="0">
              <a:latin typeface="Arial Narrow" panose="020B0606020202030204" pitchFamily="34" charset="0"/>
              <a:ea typeface="SimSun"/>
            </a:endParaRPr>
          </a:p>
          <a:p>
            <a:pPr marL="0" indent="0">
              <a:buNone/>
            </a:pPr>
            <a:endParaRPr lang="en-US" b="1" dirty="0"/>
          </a:p>
        </p:txBody>
      </p:sp>
      <p:sp>
        <p:nvSpPr>
          <p:cNvPr id="5" name="Text Placeholder 4"/>
          <p:cNvSpPr>
            <a:spLocks noGrp="1"/>
          </p:cNvSpPr>
          <p:nvPr>
            <p:ph type="body" sz="quarter" idx="3"/>
          </p:nvPr>
        </p:nvSpPr>
        <p:spPr>
          <a:xfrm>
            <a:off x="4645033" y="1052736"/>
            <a:ext cx="4041775" cy="432048"/>
          </a:xfrm>
        </p:spPr>
        <p:txBody>
          <a:bodyPr/>
          <a:lstStyle/>
          <a:p>
            <a:pPr algn="ctr"/>
            <a:endParaRPr lang="en-US" sz="2000" dirty="0">
              <a:latin typeface="Arial Narrow" panose="020B0606020202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268760"/>
            <a:ext cx="4932040"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4"/>
          </p:nvPr>
        </p:nvSpPr>
        <p:spPr/>
        <p:txBody>
          <a:bodyPr/>
          <a:lstStyle/>
          <a:p>
            <a:endParaRPr lang="en-US" dirty="0"/>
          </a:p>
        </p:txBody>
      </p:sp>
    </p:spTree>
    <p:extLst>
      <p:ext uri="{BB962C8B-B14F-4D97-AF65-F5344CB8AC3E}">
        <p14:creationId xmlns:p14="http://schemas.microsoft.com/office/powerpoint/2010/main" val="88673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4"/>
            <a:ext cx="8856984" cy="778098"/>
          </a:xfrm>
        </p:spPr>
        <p:txBody>
          <a:bodyPr/>
          <a:lstStyle/>
          <a:p>
            <a:r>
              <a:rPr lang="en-US" sz="3600" b="1" dirty="0"/>
              <a:t>Regional Plans in development</a:t>
            </a:r>
            <a:br>
              <a:rPr lang="en-US" sz="3600" b="1" dirty="0"/>
            </a:br>
            <a:endParaRPr lang="en-US" sz="3600" b="1" dirty="0">
              <a:solidFill>
                <a:srgbClr val="002060"/>
              </a:solidFill>
            </a:endParaRPr>
          </a:p>
        </p:txBody>
      </p:sp>
      <p:sp>
        <p:nvSpPr>
          <p:cNvPr id="5" name="Rectangle 1"/>
          <p:cNvSpPr>
            <a:spLocks noChangeArrowheads="1"/>
          </p:cNvSpPr>
          <p:nvPr/>
        </p:nvSpPr>
        <p:spPr bwMode="auto">
          <a:xfrm>
            <a:off x="1543050" y="3032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861048"/>
            <a:ext cx="3816424"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bwMode="auto">
          <a:xfrm>
            <a:off x="0" y="814438"/>
            <a:ext cx="8604448" cy="2464062"/>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lvl1pPr marL="342900" indent="-342900" algn="l" defTabSz="914400" rtl="0" eaLnBrk="1" latinLnBrk="0" hangingPunct="1">
              <a:spcBef>
                <a:spcPts val="1000"/>
              </a:spcBef>
              <a:buClr>
                <a:srgbClr val="3D6E81"/>
              </a:buClr>
              <a:buSzPct val="85000"/>
              <a:buFont typeface="Wingdings" pitchFamily="2" charset="2"/>
              <a:buChar char="l"/>
              <a:defRPr sz="2000" kern="1200">
                <a:solidFill>
                  <a:schemeClr val="tx1"/>
                </a:solidFill>
                <a:latin typeface="Arial" pitchFamily="34" charset="0"/>
                <a:ea typeface="+mn-ea"/>
                <a:cs typeface="Arial" pitchFamily="34" charset="0"/>
              </a:defRPr>
            </a:lvl1pPr>
            <a:lvl2pPr marL="900000" indent="-285750" algn="l" defTabSz="914400" rtl="0" eaLnBrk="1" latinLnBrk="0" hangingPunct="1">
              <a:spcBef>
                <a:spcPts val="500"/>
              </a:spcBef>
              <a:buClr>
                <a:srgbClr val="3D6E81"/>
              </a:buClr>
              <a:buSzPct val="80000"/>
              <a:buFont typeface="Courier New" pitchFamily="49" charset="0"/>
              <a:buChar char="o"/>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3D6E81"/>
              </a:buClr>
              <a:buSzPct val="80000"/>
              <a:buFont typeface="Courier New" pitchFamily="49" charset="0"/>
              <a:buChar char="o"/>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3D6E81"/>
              </a:buClr>
              <a:buSzPct val="80000"/>
              <a:buFont typeface="Courier New" pitchFamily="49" charset="0"/>
              <a:buChar char="o"/>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3D6E81"/>
              </a:buClr>
              <a:buSzPct val="80000"/>
              <a:buFont typeface="Courier New" pitchFamily="49" charset="0"/>
              <a:buChar char="o"/>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b="1" dirty="0" smtClean="0">
              <a:latin typeface="+mj-lt"/>
            </a:endParaRPr>
          </a:p>
          <a:p>
            <a:pPr lvl="1"/>
            <a:r>
              <a:rPr lang="en-US" sz="2400" b="1" dirty="0" smtClean="0">
                <a:latin typeface="+mj-lt"/>
              </a:rPr>
              <a:t>GMS strategy – May 2015 launch</a:t>
            </a:r>
          </a:p>
          <a:p>
            <a:pPr lvl="1"/>
            <a:r>
              <a:rPr lang="en-US" sz="2400" b="1" dirty="0" smtClean="0">
                <a:latin typeface="+mj-lt"/>
              </a:rPr>
              <a:t>AFRO – Sep 2015 consultation</a:t>
            </a:r>
          </a:p>
          <a:p>
            <a:pPr lvl="1"/>
            <a:r>
              <a:rPr lang="en-US" sz="2400" b="1" dirty="0" smtClean="0">
                <a:latin typeface="+mj-lt"/>
              </a:rPr>
              <a:t>SEARO – Oct 2015 draft</a:t>
            </a:r>
          </a:p>
          <a:p>
            <a:pPr lvl="1"/>
            <a:r>
              <a:rPr lang="en-US" sz="2400" b="1" dirty="0" smtClean="0">
                <a:latin typeface="+mj-lt"/>
              </a:rPr>
              <a:t>PAHO – Oct 2015 consultation</a:t>
            </a:r>
          </a:p>
          <a:p>
            <a:pPr lvl="1"/>
            <a:r>
              <a:rPr lang="en-US" sz="2400" b="1" dirty="0" smtClean="0">
                <a:solidFill>
                  <a:prstClr val="black"/>
                </a:solidFill>
                <a:latin typeface="+mj-lt"/>
                <a:cs typeface="+mn-cs"/>
              </a:rPr>
              <a:t>EMRO </a:t>
            </a:r>
            <a:r>
              <a:rPr lang="en-US" sz="2400" b="1" dirty="0">
                <a:solidFill>
                  <a:prstClr val="black"/>
                </a:solidFill>
                <a:latin typeface="+mj-lt"/>
                <a:cs typeface="+mn-cs"/>
              </a:rPr>
              <a:t>– Oct 2015 regional committee </a:t>
            </a:r>
            <a:endParaRPr lang="en-US" sz="2400" b="1" dirty="0" smtClean="0">
              <a:solidFill>
                <a:prstClr val="black"/>
              </a:solidFill>
              <a:latin typeface="+mj-lt"/>
              <a:cs typeface="+mn-cs"/>
            </a:endParaRPr>
          </a:p>
          <a:p>
            <a:pPr lvl="1"/>
            <a:r>
              <a:rPr lang="en-US" sz="2400" b="1" dirty="0" smtClean="0">
                <a:solidFill>
                  <a:prstClr val="black"/>
                </a:solidFill>
                <a:latin typeface="+mj-lt"/>
                <a:cs typeface="+mn-cs"/>
              </a:rPr>
              <a:t>WPRO </a:t>
            </a:r>
            <a:r>
              <a:rPr lang="en-US" sz="2400" b="1" dirty="0">
                <a:solidFill>
                  <a:prstClr val="black"/>
                </a:solidFill>
                <a:latin typeface="+mj-lt"/>
                <a:cs typeface="+mn-cs"/>
              </a:rPr>
              <a:t>– Dec 2015 </a:t>
            </a:r>
            <a:r>
              <a:rPr lang="en-US" sz="2400" b="1" dirty="0" smtClean="0">
                <a:solidFill>
                  <a:prstClr val="black"/>
                </a:solidFill>
                <a:latin typeface="+mj-lt"/>
                <a:cs typeface="+mn-cs"/>
              </a:rPr>
              <a:t>consultation</a:t>
            </a:r>
          </a:p>
          <a:p>
            <a:pPr lvl="1"/>
            <a:r>
              <a:rPr lang="en-US" sz="2400" b="1" dirty="0" smtClean="0">
                <a:solidFill>
                  <a:prstClr val="black"/>
                </a:solidFill>
                <a:latin typeface="+mj-lt"/>
                <a:cs typeface="+mn-cs"/>
              </a:rPr>
              <a:t>EURO </a:t>
            </a:r>
            <a:r>
              <a:rPr lang="en-US" sz="2400" b="1" dirty="0">
                <a:solidFill>
                  <a:prstClr val="black"/>
                </a:solidFill>
                <a:latin typeface="+mj-lt"/>
                <a:cs typeface="+mn-cs"/>
              </a:rPr>
              <a:t>– Sep </a:t>
            </a:r>
            <a:r>
              <a:rPr lang="en-US" sz="2400" b="1" dirty="0" smtClean="0">
                <a:solidFill>
                  <a:prstClr val="black"/>
                </a:solidFill>
                <a:latin typeface="+mj-lt"/>
                <a:cs typeface="+mn-cs"/>
              </a:rPr>
              <a:t>2016</a:t>
            </a:r>
            <a:endParaRPr lang="en-US" sz="2400" b="1" dirty="0">
              <a:solidFill>
                <a:prstClr val="black"/>
              </a:solidFill>
              <a:latin typeface="+mj-lt"/>
              <a:cs typeface="+mn-cs"/>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2449" y="762627"/>
            <a:ext cx="1981803" cy="256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0988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sz="3200" dirty="0"/>
              <a:t>Regional Malaria Situation </a:t>
            </a:r>
            <a:r>
              <a:rPr lang="en-GB" sz="3200" dirty="0" smtClean="0"/>
              <a:t>(1)</a:t>
            </a:r>
            <a:r>
              <a:rPr lang="en-GB" sz="3200" dirty="0"/>
              <a:t/>
            </a:r>
            <a:br>
              <a:rPr lang="en-GB" sz="3200" dirty="0"/>
            </a:br>
            <a:r>
              <a:rPr lang="en-GB" sz="2400" dirty="0"/>
              <a:t>S</a:t>
            </a:r>
            <a:r>
              <a:rPr lang="en-GB" sz="2400" dirty="0" smtClean="0"/>
              <a:t>uccess story in India</a:t>
            </a:r>
            <a:r>
              <a:rPr lang="en-GB" sz="2400" dirty="0"/>
              <a:t/>
            </a:r>
            <a:br>
              <a:rPr lang="en-GB" sz="2400" dirty="0"/>
            </a:br>
            <a:endParaRPr lang="en-US" sz="2800" dirty="0"/>
          </a:p>
        </p:txBody>
      </p:sp>
      <p:sp>
        <p:nvSpPr>
          <p:cNvPr id="3" name="Text Placeholder 2"/>
          <p:cNvSpPr>
            <a:spLocks noGrp="1"/>
          </p:cNvSpPr>
          <p:nvPr>
            <p:ph type="body" idx="1"/>
          </p:nvPr>
        </p:nvSpPr>
        <p:spPr>
          <a:xfrm>
            <a:off x="457200" y="692696"/>
            <a:ext cx="4040188" cy="639762"/>
          </a:xfrm>
        </p:spPr>
        <p:txBody>
          <a:bodyPr/>
          <a:lstStyle/>
          <a:p>
            <a:r>
              <a:rPr lang="en-US" sz="2000" b="0" dirty="0" smtClean="0"/>
              <a:t>Annual Parasite Incidence, 2000</a:t>
            </a:r>
            <a:endParaRPr lang="en-US" sz="2000" b="0" dirty="0"/>
          </a:p>
        </p:txBody>
      </p:sp>
      <p:sp>
        <p:nvSpPr>
          <p:cNvPr id="5" name="Text Placeholder 4"/>
          <p:cNvSpPr>
            <a:spLocks noGrp="1"/>
          </p:cNvSpPr>
          <p:nvPr>
            <p:ph type="body" sz="quarter" idx="3"/>
          </p:nvPr>
        </p:nvSpPr>
        <p:spPr>
          <a:xfrm>
            <a:off x="4645025" y="692696"/>
            <a:ext cx="4041775" cy="639762"/>
          </a:xfrm>
        </p:spPr>
        <p:txBody>
          <a:bodyPr/>
          <a:lstStyle/>
          <a:p>
            <a:r>
              <a:rPr lang="en-US" sz="2000" b="0" dirty="0" smtClean="0"/>
              <a:t>Annual Parasite Incidence, 2014</a:t>
            </a:r>
            <a:endParaRPr lang="en-US" sz="2000" b="0" dirty="0"/>
          </a:p>
        </p:txBody>
      </p:sp>
      <p:pic>
        <p:nvPicPr>
          <p:cNvPr id="7" name="Content Placeholder 6" descr="api-2000.wmf"/>
          <p:cNvPicPr>
            <a:picLocks noGrp="1"/>
          </p:cNvPicPr>
          <p:nvPr>
            <p:ph sz="half" idx="2"/>
          </p:nvPr>
        </p:nvPicPr>
        <p:blipFill>
          <a:blip r:embed="rId3" cstate="print"/>
          <a:srcRect l="18333" t="2856" r="17500" b="2856"/>
          <a:stretch>
            <a:fillRect/>
          </a:stretch>
        </p:blipFill>
        <p:spPr bwMode="auto">
          <a:xfrm>
            <a:off x="395536" y="1268760"/>
            <a:ext cx="3803042" cy="3951288"/>
          </a:xfrm>
          <a:prstGeom prst="rect">
            <a:avLst/>
          </a:prstGeom>
          <a:noFill/>
          <a:ln w="9525">
            <a:noFill/>
            <a:miter lim="800000"/>
            <a:headEnd/>
            <a:tailEnd/>
          </a:ln>
        </p:spPr>
      </p:pic>
      <p:pic>
        <p:nvPicPr>
          <p:cNvPr id="8" name="Content Placeholder 7" descr="API2015.jpg"/>
          <p:cNvPicPr>
            <a:picLocks noGrp="1"/>
          </p:cNvPicPr>
          <p:nvPr>
            <p:ph sz="quarter" idx="4"/>
          </p:nvPr>
        </p:nvPicPr>
        <p:blipFill>
          <a:blip r:embed="rId4" cstate="print"/>
          <a:stretch>
            <a:fillRect/>
          </a:stretch>
        </p:blipFill>
        <p:spPr>
          <a:xfrm>
            <a:off x="4716016" y="1268760"/>
            <a:ext cx="3960440" cy="3744416"/>
          </a:xfrm>
          <a:prstGeom prst="rect">
            <a:avLst/>
          </a:prstGeom>
        </p:spPr>
      </p:pic>
      <p:sp>
        <p:nvSpPr>
          <p:cNvPr id="4" name="Rectangle 3"/>
          <p:cNvSpPr/>
          <p:nvPr/>
        </p:nvSpPr>
        <p:spPr>
          <a:xfrm>
            <a:off x="35226" y="5013176"/>
            <a:ext cx="9001269" cy="2246769"/>
          </a:xfrm>
          <a:prstGeom prst="rect">
            <a:avLst/>
          </a:prstGeom>
        </p:spPr>
        <p:txBody>
          <a:bodyPr wrap="square">
            <a:spAutoFit/>
          </a:bodyPr>
          <a:lstStyle/>
          <a:p>
            <a:pPr marL="171450" lvl="0" indent="-171450">
              <a:buFont typeface="Arial" panose="020B0604020202020204" pitchFamily="34" charset="0"/>
              <a:buChar char="•"/>
            </a:pPr>
            <a:r>
              <a:rPr lang="en-US" sz="2000" dirty="0">
                <a:solidFill>
                  <a:prstClr val="black"/>
                </a:solidFill>
              </a:rPr>
              <a:t>A</a:t>
            </a:r>
            <a:r>
              <a:rPr lang="en-US" sz="2000" dirty="0" smtClean="0">
                <a:solidFill>
                  <a:prstClr val="black"/>
                </a:solidFill>
              </a:rPr>
              <a:t>round </a:t>
            </a:r>
            <a:r>
              <a:rPr lang="en-US" sz="2000" dirty="0">
                <a:solidFill>
                  <a:prstClr val="black"/>
                </a:solidFill>
              </a:rPr>
              <a:t>55% of the total malaria incidence in the South East Asia Region.</a:t>
            </a:r>
          </a:p>
          <a:p>
            <a:pPr marL="171450" lvl="0" indent="-171450">
              <a:buFont typeface="Arial" panose="020B0604020202020204" pitchFamily="34" charset="0"/>
              <a:buChar char="•"/>
            </a:pPr>
            <a:r>
              <a:rPr lang="en-US" sz="2000" dirty="0">
                <a:solidFill>
                  <a:prstClr val="black"/>
                </a:solidFill>
              </a:rPr>
              <a:t>In the last 10 years: </a:t>
            </a:r>
            <a:r>
              <a:rPr lang="en-US" sz="2000" b="1" dirty="0">
                <a:solidFill>
                  <a:prstClr val="black"/>
                </a:solidFill>
              </a:rPr>
              <a:t>reported malaria cases declined by 42% </a:t>
            </a:r>
            <a:r>
              <a:rPr lang="en-US" sz="2000" dirty="0">
                <a:solidFill>
                  <a:prstClr val="black"/>
                </a:solidFill>
              </a:rPr>
              <a:t>from 1.9 million to 1.1 million in 2014, and </a:t>
            </a:r>
            <a:r>
              <a:rPr lang="en-US" sz="2000" b="1" dirty="0">
                <a:solidFill>
                  <a:prstClr val="black"/>
                </a:solidFill>
              </a:rPr>
              <a:t>malaria related deaths was reduced by 41%  </a:t>
            </a:r>
            <a:r>
              <a:rPr lang="en-US" sz="2000" dirty="0">
                <a:solidFill>
                  <a:prstClr val="black"/>
                </a:solidFill>
              </a:rPr>
              <a:t>from 949 in 2004 to 562 in 2014. </a:t>
            </a:r>
          </a:p>
          <a:p>
            <a:pPr marL="171450" lvl="0" indent="-171450">
              <a:buFont typeface="Arial" panose="020B0604020202020204" pitchFamily="34" charset="0"/>
              <a:buChar char="•"/>
            </a:pPr>
            <a:r>
              <a:rPr lang="en-US" sz="2000" dirty="0" smtClean="0">
                <a:solidFill>
                  <a:prstClr val="black"/>
                </a:solidFill>
              </a:rPr>
              <a:t>The </a:t>
            </a:r>
            <a:r>
              <a:rPr lang="en-US" sz="2000" dirty="0">
                <a:solidFill>
                  <a:prstClr val="black"/>
                </a:solidFill>
              </a:rPr>
              <a:t>number of districts with API less than or equal to one has increased from 370 in 2000 to 527 in 2014 (total districts currently: 620)</a:t>
            </a:r>
          </a:p>
          <a:p>
            <a:pPr lvl="0"/>
            <a:endParaRPr lang="en-US" sz="2000" dirty="0">
              <a:solidFill>
                <a:prstClr val="black"/>
              </a:solidFill>
            </a:endParaRPr>
          </a:p>
        </p:txBody>
      </p:sp>
    </p:spTree>
    <p:extLst>
      <p:ext uri="{BB962C8B-B14F-4D97-AF65-F5344CB8AC3E}">
        <p14:creationId xmlns:p14="http://schemas.microsoft.com/office/powerpoint/2010/main" val="3220584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3355</TotalTime>
  <Words>1996</Words>
  <Application>Microsoft Office PowerPoint</Application>
  <PresentationFormat>On-screen Show (4:3)</PresentationFormat>
  <Paragraphs>188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Malaria Elimination in South East Asia Region  Progress, Challenges and the Way Forward  </vt:lpstr>
      <vt:lpstr>Contents</vt:lpstr>
      <vt:lpstr>Global Malaria Situation (1)  Change in malaria mortality rate 2000-2013</vt:lpstr>
      <vt:lpstr>Global Malaria Situation (2)  Trends in reported cases of malaria</vt:lpstr>
      <vt:lpstr>PowerPoint Presentation</vt:lpstr>
      <vt:lpstr>Global Technical Strategy for Malaria</vt:lpstr>
      <vt:lpstr>Regional Strategic Objectives vs. Global Technical Strategy </vt:lpstr>
      <vt:lpstr>Regional Plans in development </vt:lpstr>
      <vt:lpstr>Regional Malaria Situation (1) Success story in India </vt:lpstr>
      <vt:lpstr>Malaria Elimination in Indonesia</vt:lpstr>
      <vt:lpstr>PowerPoint Presentation</vt:lpstr>
      <vt:lpstr>PowerPoint Presentation</vt:lpstr>
      <vt:lpstr>Regional Malaria Situation  Success stories </vt:lpstr>
      <vt:lpstr>Malaria Elimination in SEARO</vt:lpstr>
      <vt:lpstr>Key Challenges</vt:lpstr>
      <vt:lpstr>Opportunities (1): strong political support and global interest</vt:lpstr>
      <vt:lpstr>Opportunities (2): tools and innovations</vt:lpstr>
      <vt:lpstr>The way forward (2) </vt:lpstr>
    </vt:vector>
  </TitlesOfParts>
  <Company>WHO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MATHUR, Kapil</dc:creator>
  <cp:lastModifiedBy>DG</cp:lastModifiedBy>
  <cp:revision>290</cp:revision>
  <cp:lastPrinted>2014-03-27T07:35:07Z</cp:lastPrinted>
  <dcterms:created xsi:type="dcterms:W3CDTF">2014-02-10T09:18:49Z</dcterms:created>
  <dcterms:modified xsi:type="dcterms:W3CDTF">2015-10-26T05:09:37Z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-373011020</vt:i4>
  </property>
  <property fmtid="{D5CDD505-2E9C-101B-9397-08002B2CF9AE}" pid="3" name="_NewReviewCycle">
    <vt:lpwstr/>
  </property>
  <property fmtid="{D5CDD505-2E9C-101B-9397-08002B2CF9AE}" pid="4" name="_EmailSubject">
    <vt:lpwstr>Global Fund Pre-Board Constituency Meeting, Paro,  BHUTAN, 26-27 October 2015</vt:lpwstr>
  </property>
  <property fmtid="{D5CDD505-2E9C-101B-9397-08002B2CF9AE}" pid="5" name="_AuthorEmail">
    <vt:lpwstr>ortegal@who.int</vt:lpwstr>
  </property>
  <property fmtid="{D5CDD505-2E9C-101B-9397-08002B2CF9AE}" pid="6" name="_AuthorEmailDisplayName">
    <vt:lpwstr>ORTEGA, Leonard Icutanim</vt:lpwstr>
  </property>
  <property fmtid="{D5CDD505-2E9C-101B-9397-08002B2CF9AE}" pid="7" name="_PreviousAdHocReviewCycleID">
    <vt:i4>-1747845173</vt:i4>
  </property>
</Properties>
</file>