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8" r:id="rId3"/>
    <p:sldId id="266" r:id="rId4"/>
    <p:sldId id="275" r:id="rId5"/>
    <p:sldId id="269" r:id="rId6"/>
    <p:sldId id="271" r:id="rId7"/>
    <p:sldId id="270" r:id="rId8"/>
    <p:sldId id="274" r:id="rId9"/>
    <p:sldId id="273" r:id="rId10"/>
    <p:sldId id="264" r:id="rId11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CEE64C8-A758-41AE-9EC9-DF8E85CB3DC5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0A555D2-8DF6-4966-9563-A060A2B0C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13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C420EC1-8699-4FBB-9F7E-2EC3C57F7BCE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BF89F1E1-64E1-4D7B-AB99-427E868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58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E499-435C-4CBB-A323-7E6DEB992274}" type="datetime1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2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C25D-AF2B-45E6-B44E-7DB569140D36}" type="datetime1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1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A6AC-A0A9-4B11-9338-644B89742400}" type="datetime1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AF61-7467-48F0-8DFE-8756142ABE91}" type="datetime1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12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C6F4-B67A-4352-945D-1097EDA196BF}" type="datetime1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5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B0FA1-F51E-485A-96A8-A97826D6D95A}" type="datetime1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2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B84-16BD-42DE-A377-C11CCA5DB540}" type="datetime1">
              <a:rPr lang="en-US" smtClean="0"/>
              <a:t>5/27/2016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8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CDFC-6C59-415F-8F5D-228C48B63A94}" type="datetime1">
              <a:rPr lang="en-US" smtClean="0"/>
              <a:t>5/27/2016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A171-5113-4B7C-9343-8753F65E108D}" type="datetime1">
              <a:rPr lang="en-US" smtClean="0"/>
              <a:t>5/27/2016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6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78B0-5B63-4EE6-83AF-E65B6091B86D}" type="datetime1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6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D832-EFD5-4ECA-B916-F3FE9020456D}" type="datetime1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2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6DCB7-FC44-4E1E-AC70-4723D88BB12A}" type="datetime1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6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tel:+975-%202%2033175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3505202"/>
            <a:ext cx="8305800" cy="1828799"/>
          </a:xfrm>
        </p:spPr>
        <p:txBody>
          <a:bodyPr>
            <a:no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914400"/>
            <a:ext cx="7239000" cy="2667000"/>
          </a:xfrm>
        </p:spPr>
        <p:txBody>
          <a:bodyPr>
            <a:normAutofit/>
          </a:bodyPr>
          <a:lstStyle/>
          <a:p>
            <a:r>
              <a:rPr lang="en-US" sz="4000" dirty="0"/>
              <a:t>Bhutan CCM : </a:t>
            </a:r>
          </a:p>
          <a:p>
            <a:r>
              <a:rPr lang="en-US" sz="4000" dirty="0" smtClean="0"/>
              <a:t>(Election </a:t>
            </a:r>
            <a:r>
              <a:rPr lang="en-US" sz="4000" dirty="0"/>
              <a:t>P</a:t>
            </a:r>
            <a:r>
              <a:rPr lang="en-US" sz="4000" dirty="0" smtClean="0"/>
              <a:t>rocess, Nomination of Sub Committees, Update) </a:t>
            </a:r>
            <a:endParaRPr lang="en-US" sz="40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962400" y="4114800"/>
            <a:ext cx="40386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en-US" sz="1200" dirty="0"/>
              <a:t>Country Coordinating Mechanism (CCM) Secretariat</a:t>
            </a:r>
            <a:br>
              <a:rPr lang="en-US" sz="1200" dirty="0"/>
            </a:br>
            <a:r>
              <a:rPr lang="en-US" sz="1200" dirty="0"/>
              <a:t>The Global Fund to fight HIV/AIDs, Tuberculosis and Malaria</a:t>
            </a:r>
            <a:br>
              <a:rPr lang="en-US" sz="1200" dirty="0"/>
            </a:br>
            <a:r>
              <a:rPr lang="en-US" sz="1200" dirty="0" err="1"/>
              <a:t>P.O.Box</a:t>
            </a:r>
            <a:r>
              <a:rPr lang="en-US" sz="1200" dirty="0"/>
              <a:t># 726, Ministry of Health Building</a:t>
            </a:r>
            <a:br>
              <a:rPr lang="en-US" sz="1200" dirty="0"/>
            </a:br>
            <a:r>
              <a:rPr lang="en-US" sz="1200" dirty="0"/>
              <a:t>Thimphu: Bhutan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Tel/Fax: </a:t>
            </a:r>
            <a:r>
              <a:rPr lang="en-US" sz="1200" dirty="0">
                <a:hlinkClick r:id="rId2"/>
              </a:rPr>
              <a:t>+975- 2 331751</a:t>
            </a:r>
            <a:endParaRPr lang="en-US" sz="1200" dirty="0"/>
          </a:p>
          <a:p>
            <a:pPr lvl="0" algn="ctr">
              <a:spcBef>
                <a:spcPct val="20000"/>
              </a:spcBef>
            </a:pPr>
            <a:r>
              <a:rPr lang="en-US" sz="1200" dirty="0"/>
              <a:t>URL: bhutan.org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1" y="6042120"/>
            <a:ext cx="187019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http://www.bhutanccm.org/wp-content/themes/bhutanccm/img/global-fund-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6096001"/>
            <a:ext cx="1981200" cy="394751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1" y="6026675"/>
            <a:ext cx="187019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http://www.bhutanccm.org/wp-content/themes/bhutanccm/img/global-fund-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52111" y="6082250"/>
            <a:ext cx="1981200" cy="3947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827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THANK YOU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4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5488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As per the Governance Manual, the CCM </a:t>
            </a:r>
            <a:r>
              <a:rPr lang="en-US" sz="2400" dirty="0"/>
              <a:t>shall elect one </a:t>
            </a:r>
            <a:r>
              <a:rPr lang="en-US" sz="2400" dirty="0" smtClean="0"/>
              <a:t>Vice-chair (either from civil society or from multi/bi-lateral sector, this </a:t>
            </a:r>
            <a:r>
              <a:rPr lang="en-US" sz="2400" dirty="0"/>
              <a:t>is to ensure </a:t>
            </a:r>
            <a:r>
              <a:rPr lang="en-US" sz="2400" dirty="0" smtClean="0"/>
              <a:t>balance.</a:t>
            </a:r>
          </a:p>
          <a:p>
            <a:r>
              <a:rPr lang="en-US" sz="2400" dirty="0" smtClean="0"/>
              <a:t>All </a:t>
            </a:r>
            <a:r>
              <a:rPr lang="en-US" sz="2400" dirty="0"/>
              <a:t>CCM Members will vote by means of secret ballot for only one </a:t>
            </a:r>
            <a:r>
              <a:rPr lang="en-US" sz="2400" dirty="0" smtClean="0"/>
              <a:t>candidate.</a:t>
            </a:r>
          </a:p>
          <a:p>
            <a:r>
              <a:rPr lang="en-US" sz="2400" dirty="0" smtClean="0"/>
              <a:t>Quorum </a:t>
            </a:r>
            <a:r>
              <a:rPr lang="en-US" sz="2400" dirty="0"/>
              <a:t>for election of CCM Vice-Chair shall be two-thirds of appointed members. </a:t>
            </a:r>
            <a:endParaRPr lang="en-US" sz="2400" dirty="0" smtClean="0"/>
          </a:p>
          <a:p>
            <a:r>
              <a:rPr lang="en-US" sz="2400" dirty="0" smtClean="0"/>
              <a:t>Alternates shall not participate </a:t>
            </a:r>
            <a:r>
              <a:rPr lang="en-US" sz="2400" dirty="0"/>
              <a:t>in election of the CCM Vice-Chairs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/>
              <a:t>Election of CCM </a:t>
            </a:r>
            <a:r>
              <a:rPr lang="en-US" sz="5400" dirty="0" smtClean="0"/>
              <a:t>Vice Chair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246619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Election </a:t>
            </a:r>
            <a:r>
              <a:rPr lang="en-US" sz="5400" dirty="0" smtClean="0"/>
              <a:t>Process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Steps for voting 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Election </a:t>
            </a:r>
            <a:r>
              <a:rPr lang="en-US" dirty="0"/>
              <a:t>Committee of three shall </a:t>
            </a:r>
            <a:r>
              <a:rPr lang="en-US" dirty="0" smtClean="0"/>
              <a:t>be constituted</a:t>
            </a:r>
            <a:r>
              <a:rPr lang="en-US" dirty="0"/>
              <a:t>.</a:t>
            </a:r>
          </a:p>
          <a:p>
            <a:r>
              <a:rPr lang="en-US" dirty="0"/>
              <a:t>All ballot papers shall consists of signature of the Secretariat and a serial number. </a:t>
            </a:r>
          </a:p>
          <a:p>
            <a:r>
              <a:rPr lang="en-US" dirty="0"/>
              <a:t> Ballot papers shall be placed in a ballot box. </a:t>
            </a:r>
          </a:p>
          <a:p>
            <a:r>
              <a:rPr lang="en-US" dirty="0"/>
              <a:t>The election committee will open the ballot paper and read out each name on ballot paper and count the votes. </a:t>
            </a:r>
          </a:p>
          <a:p>
            <a:r>
              <a:rPr lang="en-US" dirty="0"/>
              <a:t>The committee will declare results of the election. </a:t>
            </a:r>
          </a:p>
          <a:p>
            <a:r>
              <a:rPr lang="en-US" dirty="0"/>
              <a:t>If there are two candidates with equal number of votes, all the members shall vote for the second round to the two candidates.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1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Ballot paper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5770" y="1313811"/>
            <a:ext cx="8701087" cy="504253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19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of CCM Oversight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9071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CCM </a:t>
            </a:r>
            <a:r>
              <a:rPr lang="en-US" dirty="0" smtClean="0"/>
              <a:t>shall select </a:t>
            </a:r>
            <a:r>
              <a:rPr lang="en-US" dirty="0"/>
              <a:t>members to the positions </a:t>
            </a:r>
            <a:r>
              <a:rPr lang="en-US" dirty="0" smtClean="0"/>
              <a:t>Oversight committee. </a:t>
            </a:r>
            <a:endParaRPr lang="en-US" dirty="0"/>
          </a:p>
          <a:p>
            <a:r>
              <a:rPr lang="en-US" dirty="0"/>
              <a:t>Individuals who are employed by a principal recipient, a sub-recipient, a sub-sub-recipient, or who otherwise have </a:t>
            </a:r>
            <a:r>
              <a:rPr lang="en-US" dirty="0" smtClean="0"/>
              <a:t>a conflict </a:t>
            </a:r>
            <a:r>
              <a:rPr lang="en-US" dirty="0"/>
              <a:t>of interest within the terms of the CCM Conflict of Interest Policy are ineligible for </a:t>
            </a:r>
            <a:r>
              <a:rPr lang="en-US" dirty="0" smtClean="0"/>
              <a:t>membership</a:t>
            </a:r>
          </a:p>
          <a:p>
            <a:r>
              <a:rPr lang="en-US" dirty="0" smtClean="0"/>
              <a:t>The </a:t>
            </a:r>
            <a:r>
              <a:rPr lang="en-US" dirty="0"/>
              <a:t>functions of the Oversight Committee shall be determined by the Terms of Reference of the CCM Oversight</a:t>
            </a:r>
          </a:p>
          <a:p>
            <a:r>
              <a:rPr lang="en-US" dirty="0" smtClean="0"/>
              <a:t>The </a:t>
            </a:r>
            <a:r>
              <a:rPr lang="en-US" dirty="0"/>
              <a:t>Oversight </a:t>
            </a:r>
            <a:r>
              <a:rPr lang="en-US" dirty="0" smtClean="0"/>
              <a:t>Committee shall </a:t>
            </a:r>
            <a:r>
              <a:rPr lang="en-US" dirty="0"/>
              <a:t>have </a:t>
            </a:r>
            <a:r>
              <a:rPr lang="en-US" dirty="0" smtClean="0"/>
              <a:t>6  members in total of CCM and non CCM members. </a:t>
            </a:r>
          </a:p>
          <a:p>
            <a:r>
              <a:rPr lang="en-US" dirty="0" smtClean="0"/>
              <a:t>All members are required to sign COI, </a:t>
            </a:r>
            <a:endParaRPr lang="en-US" dirty="0"/>
          </a:p>
          <a:p>
            <a:r>
              <a:rPr lang="en-US" dirty="0" smtClean="0"/>
              <a:t>Expertise : Technical, Financial, Management, procurement </a:t>
            </a:r>
            <a:r>
              <a:rPr lang="en-US" dirty="0"/>
              <a:t>expertise.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2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  <a:r>
              <a:rPr lang="en-US" dirty="0"/>
              <a:t>Development Committee.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Consist </a:t>
            </a:r>
            <a:r>
              <a:rPr lang="en-US" dirty="0"/>
              <a:t>of </a:t>
            </a:r>
            <a:r>
              <a:rPr lang="en-US" dirty="0" smtClean="0"/>
              <a:t>6 members in total, 3 CCM members and 3 Ordinary. </a:t>
            </a:r>
          </a:p>
          <a:p>
            <a:r>
              <a:rPr lang="en-US" dirty="0" smtClean="0"/>
              <a:t>All </a:t>
            </a:r>
            <a:r>
              <a:rPr lang="en-US" dirty="0"/>
              <a:t>CCM members appointed to the Committee </a:t>
            </a:r>
            <a:r>
              <a:rPr lang="en-US" dirty="0" smtClean="0"/>
              <a:t>must belong </a:t>
            </a:r>
            <a:r>
              <a:rPr lang="en-US" dirty="0"/>
              <a:t>to different sectors.</a:t>
            </a:r>
          </a:p>
          <a:p>
            <a:r>
              <a:rPr lang="en-US" dirty="0" smtClean="0"/>
              <a:t>The </a:t>
            </a:r>
            <a:r>
              <a:rPr lang="en-US" dirty="0"/>
              <a:t>Proposal Development Committee shall not include members whose organization is proposing to </a:t>
            </a:r>
            <a:r>
              <a:rPr lang="en-US" dirty="0" smtClean="0"/>
              <a:t>be a </a:t>
            </a:r>
            <a:r>
              <a:rPr lang="en-US" dirty="0"/>
              <a:t>PR or SR in a current Global Fund round. 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Committee members, both CCM and Ordinary, </a:t>
            </a:r>
            <a:r>
              <a:rPr lang="en-US" dirty="0" smtClean="0"/>
              <a:t>shall comply </a:t>
            </a:r>
            <a:r>
              <a:rPr lang="en-US" dirty="0"/>
              <a:t>with the CCM Conflict of Interest Policy.</a:t>
            </a:r>
          </a:p>
          <a:p>
            <a:r>
              <a:rPr lang="en-US" dirty="0" smtClean="0"/>
              <a:t>Members </a:t>
            </a:r>
            <a:r>
              <a:rPr lang="en-US" dirty="0"/>
              <a:t>may be appointed to the Proposal Development Committee on an annual basis and may </a:t>
            </a:r>
            <a:r>
              <a:rPr lang="en-US" dirty="0" smtClean="0"/>
              <a:t>be reappointed </a:t>
            </a:r>
            <a:r>
              <a:rPr lang="en-US" dirty="0"/>
              <a:t>for further terms.</a:t>
            </a:r>
          </a:p>
          <a:p>
            <a:r>
              <a:rPr lang="en-US" dirty="0" smtClean="0"/>
              <a:t>The </a:t>
            </a:r>
            <a:r>
              <a:rPr lang="en-US" dirty="0"/>
              <a:t>Proposal Development Committee may access technical advice in the relevant disease and </a:t>
            </a:r>
            <a:r>
              <a:rPr lang="en-US" dirty="0" smtClean="0"/>
              <a:t>service development </a:t>
            </a:r>
            <a:r>
              <a:rPr lang="en-US" dirty="0"/>
              <a:t>areas from development partners and other sources of expertise, including from persons </a:t>
            </a:r>
            <a:r>
              <a:rPr lang="en-US" dirty="0" err="1" smtClean="0"/>
              <a:t>inorganizations</a:t>
            </a:r>
            <a:r>
              <a:rPr lang="en-US" dirty="0" smtClean="0"/>
              <a:t> </a:t>
            </a:r>
            <a:r>
              <a:rPr lang="en-US" dirty="0"/>
              <a:t>proposing to be PRs, SRs or SSRs in current rounds, however, those persons will not </a:t>
            </a:r>
            <a:r>
              <a:rPr lang="en-US" dirty="0" smtClean="0"/>
              <a:t>be members </a:t>
            </a:r>
            <a:r>
              <a:rPr lang="en-US" dirty="0"/>
              <a:t>of the committee.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87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CCM Secretariat staff recruitment : </a:t>
            </a:r>
          </a:p>
          <a:p>
            <a:r>
              <a:rPr lang="en-US" dirty="0" smtClean="0"/>
              <a:t>Under CCM funding budget two staffs</a:t>
            </a:r>
          </a:p>
          <a:p>
            <a:r>
              <a:rPr lang="en-US" dirty="0" smtClean="0"/>
              <a:t>Advertised in the media three times with the criteria : </a:t>
            </a:r>
          </a:p>
          <a:p>
            <a:r>
              <a:rPr lang="en-US" sz="1600" b="1" dirty="0"/>
              <a:t>Title</a:t>
            </a:r>
            <a:r>
              <a:rPr lang="en-US" sz="1600" dirty="0"/>
              <a:t>	</a:t>
            </a:r>
            <a:r>
              <a:rPr lang="en-US" sz="1600" dirty="0" smtClean="0"/>
              <a:t>: </a:t>
            </a:r>
            <a:r>
              <a:rPr lang="en-US" sz="1600" dirty="0"/>
              <a:t>CCM Coordinator</a:t>
            </a:r>
          </a:p>
          <a:p>
            <a:r>
              <a:rPr lang="en-US" sz="1600" b="1" dirty="0" smtClean="0"/>
              <a:t>Position level</a:t>
            </a:r>
            <a:r>
              <a:rPr lang="en-US" sz="1600" dirty="0" smtClean="0"/>
              <a:t>: </a:t>
            </a:r>
            <a:r>
              <a:rPr lang="en-US" sz="1600" dirty="0"/>
              <a:t>P3-A </a:t>
            </a:r>
          </a:p>
          <a:p>
            <a:r>
              <a:rPr lang="en-US" sz="1600" b="1" dirty="0"/>
              <a:t>Required qualification: </a:t>
            </a:r>
            <a:r>
              <a:rPr lang="en-US" sz="1600" dirty="0" smtClean="0"/>
              <a:t>5-8 </a:t>
            </a:r>
            <a:r>
              <a:rPr lang="en-US" sz="1600" dirty="0"/>
              <a:t>years </a:t>
            </a:r>
            <a:r>
              <a:rPr lang="en-US" sz="1600" dirty="0" smtClean="0"/>
              <a:t>work experience</a:t>
            </a:r>
            <a:r>
              <a:rPr lang="en-US" sz="1600" dirty="0"/>
              <a:t> </a:t>
            </a:r>
            <a:r>
              <a:rPr lang="en-US" sz="1600" dirty="0" smtClean="0"/>
              <a:t>plus </a:t>
            </a:r>
            <a:r>
              <a:rPr lang="en-US" sz="1600" dirty="0"/>
              <a:t>qualification of Bachelors degree, </a:t>
            </a:r>
            <a:r>
              <a:rPr lang="en-US" sz="1600" dirty="0" smtClean="0"/>
              <a:t>preferably </a:t>
            </a:r>
            <a:r>
              <a:rPr lang="en-US" sz="1600" dirty="0"/>
              <a:t>Masters </a:t>
            </a:r>
            <a:r>
              <a:rPr lang="en-US" sz="1600" dirty="0" smtClean="0"/>
              <a:t>Degree in  </a:t>
            </a:r>
            <a:r>
              <a:rPr lang="en-US" sz="1600" dirty="0"/>
              <a:t>Public Health / Financial Management/ Business Administration/ Commerce or with </a:t>
            </a:r>
            <a:r>
              <a:rPr lang="en-US" sz="1600" dirty="0" smtClean="0"/>
              <a:t>work experience </a:t>
            </a:r>
            <a:r>
              <a:rPr lang="en-US" sz="1600" dirty="0"/>
              <a:t>in related field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call – three applicants, one withdrew and another was out of country. </a:t>
            </a:r>
          </a:p>
          <a:p>
            <a:r>
              <a:rPr lang="en-US" sz="1600" dirty="0" smtClean="0"/>
              <a:t>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call- two applicants, one withdrew.</a:t>
            </a:r>
          </a:p>
          <a:p>
            <a:r>
              <a:rPr lang="en-US" sz="1600" dirty="0" smtClean="0"/>
              <a:t>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call- no applicants. 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86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Endorsement.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Endorsement on CCM coordinator’s </a:t>
            </a:r>
            <a:r>
              <a:rPr lang="en-US" dirty="0" smtClean="0"/>
              <a:t>effective date of release order as CCM Coordinator. </a:t>
            </a:r>
          </a:p>
          <a:p>
            <a:r>
              <a:rPr lang="en-US" dirty="0" smtClean="0"/>
              <a:t>(</a:t>
            </a:r>
            <a:r>
              <a:rPr lang="en-US" dirty="0"/>
              <a:t>L</a:t>
            </a:r>
            <a:r>
              <a:rPr lang="en-US" dirty="0" smtClean="0"/>
              <a:t>eft office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wk</a:t>
            </a:r>
            <a:r>
              <a:rPr lang="en-US" dirty="0" smtClean="0"/>
              <a:t> June 2015 on leave, an office later received his resignation on 8 August). No release could be issued as there were no audit clearance. Now clearance is received. Secretariat used the expertise of MOH-HR, they recommended to issue release order </a:t>
            </a:r>
            <a:r>
              <a:rPr lang="en-US" dirty="0" err="1" smtClean="0"/>
              <a:t>w.e.f</a:t>
            </a:r>
            <a:r>
              <a:rPr lang="en-US" dirty="0" smtClean="0"/>
              <a:t> 30 June).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5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GF mission in Bhutan from 6-9 June. </a:t>
            </a:r>
          </a:p>
          <a:p>
            <a:r>
              <a:rPr lang="en-US" dirty="0" smtClean="0"/>
              <a:t>Transition meeting on 8-9 June at </a:t>
            </a:r>
            <a:r>
              <a:rPr lang="en-US" dirty="0" err="1" smtClean="0"/>
              <a:t>Terma</a:t>
            </a:r>
            <a:r>
              <a:rPr lang="en-US" dirty="0" smtClean="0"/>
              <a:t> </a:t>
            </a:r>
            <a:r>
              <a:rPr lang="en-US" dirty="0" err="1" smtClean="0"/>
              <a:t>Linca</a:t>
            </a:r>
            <a:r>
              <a:rPr lang="en-US" dirty="0" smtClean="0"/>
              <a:t> </a:t>
            </a:r>
          </a:p>
          <a:p>
            <a:r>
              <a:rPr lang="en-US" dirty="0" smtClean="0"/>
              <a:t>Debrief session on 9 June for CCM and with programs at </a:t>
            </a:r>
            <a:r>
              <a:rPr lang="en-US" dirty="0" err="1"/>
              <a:t>Terma</a:t>
            </a:r>
            <a:r>
              <a:rPr lang="en-US" dirty="0"/>
              <a:t> </a:t>
            </a:r>
            <a:r>
              <a:rPr lang="en-US" dirty="0" err="1"/>
              <a:t>Linca</a:t>
            </a:r>
            <a:r>
              <a:rPr lang="en-US" dirty="0"/>
              <a:t> </a:t>
            </a:r>
            <a:r>
              <a:rPr lang="en-US" dirty="0" smtClean="0"/>
              <a:t>at 2:00 pm (2 hours).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67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617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</vt:lpstr>
      <vt:lpstr> </vt:lpstr>
      <vt:lpstr>Election Process</vt:lpstr>
      <vt:lpstr>Ballot paper </vt:lpstr>
      <vt:lpstr>Selection of CCM Oversight</vt:lpstr>
      <vt:lpstr>Proposal Development Committee. </vt:lpstr>
      <vt:lpstr>Update </vt:lpstr>
      <vt:lpstr>Endorsement. </vt:lpstr>
      <vt:lpstr>Information</vt:lpstr>
      <vt:lpstr> 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FUND AGENT (LFA) Roles and Responsibilities</dc:title>
  <dc:creator>Tandin</dc:creator>
  <cp:lastModifiedBy>Dell</cp:lastModifiedBy>
  <cp:revision>27</cp:revision>
  <cp:lastPrinted>2016-05-27T03:20:49Z</cp:lastPrinted>
  <dcterms:created xsi:type="dcterms:W3CDTF">2016-05-26T03:51:19Z</dcterms:created>
  <dcterms:modified xsi:type="dcterms:W3CDTF">2016-05-27T03:22:11Z</dcterms:modified>
</cp:coreProperties>
</file>