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22"/>
  </p:notesMasterIdLst>
  <p:handoutMasterIdLst>
    <p:handoutMasterId r:id="rId23"/>
  </p:handoutMasterIdLst>
  <p:sldIdLst>
    <p:sldId id="279" r:id="rId2"/>
    <p:sldId id="259" r:id="rId3"/>
    <p:sldId id="274" r:id="rId4"/>
    <p:sldId id="257" r:id="rId5"/>
    <p:sldId id="275" r:id="rId6"/>
    <p:sldId id="264" r:id="rId7"/>
    <p:sldId id="280" r:id="rId8"/>
    <p:sldId id="281" r:id="rId9"/>
    <p:sldId id="265" r:id="rId10"/>
    <p:sldId id="266" r:id="rId11"/>
    <p:sldId id="283" r:id="rId12"/>
    <p:sldId id="284" r:id="rId13"/>
    <p:sldId id="267" r:id="rId14"/>
    <p:sldId id="276" r:id="rId15"/>
    <p:sldId id="277" r:id="rId16"/>
    <p:sldId id="285" r:id="rId17"/>
    <p:sldId id="286" r:id="rId18"/>
    <p:sldId id="261" r:id="rId19"/>
    <p:sldId id="278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7" d="100"/>
          <a:sy n="37" d="100"/>
        </p:scale>
        <p:origin x="-15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E1A95-1B95-5440-BD74-DA31E3A45DFA}" type="datetimeFigureOut">
              <a:rPr lang="en-US" smtClean="0"/>
              <a:t>5/25/16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259AB-D3B4-394B-B3EE-0B576FFE4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42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A2F44-8758-3844-8872-CE3BC2FB3E12}" type="datetimeFigureOut">
              <a:rPr lang="en-US" smtClean="0"/>
              <a:t>5/25/16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FAFF5-6BBC-3643-B9E9-843C04278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5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FAFF5-6BBC-3643-B9E9-843C042785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42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FAFF5-6BBC-3643-B9E9-843C042785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75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FB06-A294-184C-98EE-3FB11B9E9CE8}" type="datetimeFigureOut">
              <a:rPr lang="en-US" smtClean="0"/>
              <a:t>5/25/16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B650-E9D4-F54A-9470-8CE53EFFD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FB06-A294-184C-98EE-3FB11B9E9CE8}" type="datetimeFigureOut">
              <a:rPr lang="en-US" smtClean="0"/>
              <a:t>5/25/16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B650-E9D4-F54A-9470-8CE53EFFD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FB06-A294-184C-98EE-3FB11B9E9CE8}" type="datetimeFigureOut">
              <a:rPr lang="en-US" smtClean="0"/>
              <a:t>5/25/16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B650-E9D4-F54A-9470-8CE53EFFD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FB06-A294-184C-98EE-3FB11B9E9CE8}" type="datetimeFigureOut">
              <a:rPr lang="en-US" smtClean="0"/>
              <a:t>5/25/16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B650-E9D4-F54A-9470-8CE53EFFD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FB06-A294-184C-98EE-3FB11B9E9CE8}" type="datetimeFigureOut">
              <a:rPr lang="en-US" smtClean="0"/>
              <a:t>5/25/16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B650-E9D4-F54A-9470-8CE53EFFD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FB06-A294-184C-98EE-3FB11B9E9CE8}" type="datetimeFigureOut">
              <a:rPr lang="en-US" smtClean="0"/>
              <a:t>5/25/16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B650-E9D4-F54A-9470-8CE53EFFD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FB06-A294-184C-98EE-3FB11B9E9CE8}" type="datetimeFigureOut">
              <a:rPr lang="en-US" smtClean="0"/>
              <a:t>5/25/16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B650-E9D4-F54A-9470-8CE53EFFD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FB06-A294-184C-98EE-3FB11B9E9CE8}" type="datetimeFigureOut">
              <a:rPr lang="en-US" smtClean="0"/>
              <a:t>5/25/16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B650-E9D4-F54A-9470-8CE53EFFD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FB06-A294-184C-98EE-3FB11B9E9CE8}" type="datetimeFigureOut">
              <a:rPr lang="en-US" smtClean="0"/>
              <a:t>5/25/16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B650-E9D4-F54A-9470-8CE53EFFD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FB06-A294-184C-98EE-3FB11B9E9CE8}" type="datetimeFigureOut">
              <a:rPr lang="en-US" smtClean="0"/>
              <a:t>5/25/16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5B650-E9D4-F54A-9470-8CE53EFFD5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FB06-A294-184C-98EE-3FB11B9E9CE8}" type="datetimeFigureOut">
              <a:rPr lang="en-US" smtClean="0"/>
              <a:t>5/25/16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45B650-E9D4-F54A-9470-8CE53EFFD51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145B650-E9D4-F54A-9470-8CE53EFFD51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B19FB06-A294-184C-98EE-3FB11B9E9CE8}" type="datetimeFigureOut">
              <a:rPr lang="en-US" smtClean="0"/>
              <a:t>5/25/16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iz.de/expertise/html/7197.html" TargetMode="External"/><Relationship Id="rId3" Type="http://schemas.openxmlformats.org/officeDocument/2006/relationships/hyperlink" Target="http://www.aidsalliance.org/Pagedetails.aspx?id=265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613" y="1320212"/>
            <a:ext cx="6950945" cy="3075871"/>
          </a:xfrm>
        </p:spPr>
        <p:txBody>
          <a:bodyPr>
            <a:normAutofit fontScale="90000"/>
          </a:bodyPr>
          <a:lstStyle/>
          <a:p>
            <a:r>
              <a:rPr lang="en-US" dirty="0"/>
              <a:t>CCM Eligibility and Performance Assessment (EPA)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5375" y="5794374"/>
            <a:ext cx="7325961" cy="761039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US" b="1" dirty="0" smtClean="0"/>
              <a:t>Dechen Wangmo </a:t>
            </a:r>
          </a:p>
          <a:p>
            <a:pPr algn="r"/>
            <a:r>
              <a:rPr lang="en-US" b="1" dirty="0" smtClean="0"/>
              <a:t>Date: 26</a:t>
            </a:r>
            <a:r>
              <a:rPr lang="en-US" b="1" baseline="30000" dirty="0" smtClean="0"/>
              <a:t>th</a:t>
            </a:r>
            <a:r>
              <a:rPr lang="en-US" b="1" dirty="0" smtClean="0"/>
              <a:t> May, 2016</a:t>
            </a:r>
          </a:p>
          <a:p>
            <a:pPr algn="r"/>
            <a:r>
              <a:rPr lang="en-US" b="1" dirty="0" smtClean="0"/>
              <a:t>Venue: </a:t>
            </a:r>
            <a:r>
              <a:rPr lang="en-US" b="1" dirty="0" err="1" smtClean="0"/>
              <a:t>Rachog</a:t>
            </a:r>
            <a:r>
              <a:rPr lang="en-US" b="1" dirty="0" smtClean="0"/>
              <a:t> </a:t>
            </a:r>
            <a:r>
              <a:rPr lang="en-US" b="1" dirty="0" err="1" smtClean="0"/>
              <a:t>Pel</a:t>
            </a:r>
            <a:r>
              <a:rPr lang="en-US" b="1" dirty="0" smtClean="0"/>
              <a:t> Hotel, </a:t>
            </a:r>
            <a:r>
              <a:rPr lang="en-US" b="1" dirty="0" err="1" smtClean="0"/>
              <a:t>Thimphu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7923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785" y="304800"/>
            <a:ext cx="7838313" cy="1143000"/>
          </a:xfrm>
        </p:spPr>
        <p:txBody>
          <a:bodyPr>
            <a:normAutofit/>
          </a:bodyPr>
          <a:lstStyle/>
          <a:p>
            <a:r>
              <a:rPr lang="en-US" b="1" dirty="0"/>
              <a:t>M</a:t>
            </a:r>
            <a:r>
              <a:rPr lang="en-US" b="1" dirty="0" smtClean="0"/>
              <a:t>inimum Requirements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785" y="1958168"/>
            <a:ext cx="7838313" cy="4290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dirty="0"/>
              <a:t>. Processes for electing non-government CCM member</a:t>
            </a:r>
          </a:p>
          <a:p>
            <a:pPr marL="0" indent="0">
              <a:buNone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All </a:t>
            </a:r>
            <a:r>
              <a:rPr lang="en-US" dirty="0"/>
              <a:t>non-governmental constituencies represented on the CCM selected their </a:t>
            </a:r>
            <a:r>
              <a:rPr lang="en-US" dirty="0" smtClean="0"/>
              <a:t>representative</a:t>
            </a:r>
            <a:r>
              <a:rPr lang="en-US" dirty="0"/>
              <a:t>(s) on their own, through a transparent and documented process. </a:t>
            </a:r>
          </a:p>
        </p:txBody>
      </p:sp>
    </p:spTree>
    <p:extLst>
      <p:ext uri="{BB962C8B-B14F-4D97-AF65-F5344CB8AC3E}">
        <p14:creationId xmlns:p14="http://schemas.microsoft.com/office/powerpoint/2010/main" val="694870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785" y="267017"/>
            <a:ext cx="7838313" cy="1143000"/>
          </a:xfrm>
        </p:spPr>
        <p:txBody>
          <a:bodyPr>
            <a:normAutofit/>
          </a:bodyPr>
          <a:lstStyle/>
          <a:p>
            <a:r>
              <a:rPr lang="en-US" b="1" dirty="0"/>
              <a:t>M</a:t>
            </a:r>
            <a:r>
              <a:rPr lang="en-US" b="1" dirty="0" smtClean="0"/>
              <a:t>inimum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785" y="1799398"/>
            <a:ext cx="7838313" cy="4449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dirty="0"/>
              <a:t>. Processes for electing non-government CCM member</a:t>
            </a:r>
          </a:p>
          <a:p>
            <a:pPr marL="0" indent="0">
              <a:buNone/>
            </a:pPr>
            <a:endParaRPr lang="en-US" dirty="0" smtClean="0"/>
          </a:p>
          <a:p>
            <a:pPr marL="571500" lvl="0" indent="-457200">
              <a:buFont typeface="+mj-lt"/>
              <a:buAutoNum type="arabicPeriod"/>
            </a:pPr>
            <a:r>
              <a:rPr lang="en-US" dirty="0"/>
              <a:t>CCM membership comprises a minimum of </a:t>
            </a:r>
            <a:r>
              <a:rPr lang="en-US" b="1" dirty="0"/>
              <a:t>40%</a:t>
            </a:r>
            <a:r>
              <a:rPr lang="en-US" dirty="0"/>
              <a:t> representation from </a:t>
            </a:r>
            <a:r>
              <a:rPr lang="en-US" b="1" dirty="0"/>
              <a:t>national </a:t>
            </a:r>
            <a:r>
              <a:rPr lang="en-US" dirty="0"/>
              <a:t>civil society sectors</a:t>
            </a:r>
            <a:r>
              <a:rPr lang="en-US" dirty="0" smtClean="0"/>
              <a:t>.</a:t>
            </a:r>
          </a:p>
          <a:p>
            <a:pPr marL="571500" lvl="0" indent="-457200">
              <a:buFont typeface="+mj-lt"/>
              <a:buAutoNum type="arabicPeriod"/>
            </a:pPr>
            <a:endParaRPr lang="en-US" dirty="0"/>
          </a:p>
          <a:p>
            <a:pPr marL="571500" lvl="0" indent="-457200">
              <a:buFont typeface="+mj-lt"/>
              <a:buAutoNum type="arabicPeriod"/>
            </a:pPr>
            <a:r>
              <a:rPr lang="en-US" dirty="0"/>
              <a:t>CCM has clearly defined processes of soliciting inputs from and providing feedback to </a:t>
            </a:r>
            <a:r>
              <a:rPr lang="en-US" b="1" dirty="0"/>
              <a:t>their constituencies</a:t>
            </a:r>
            <a:r>
              <a:rPr lang="en-US" dirty="0"/>
              <a:t>. </a:t>
            </a:r>
            <a:endParaRPr lang="en-US" dirty="0" smtClean="0"/>
          </a:p>
          <a:p>
            <a:pPr marL="571500" lvl="0" indent="-457200">
              <a:buFont typeface="+mj-lt"/>
              <a:buAutoNum type="arabicPeriod"/>
            </a:pPr>
            <a:endParaRPr lang="en-US" dirty="0"/>
          </a:p>
          <a:p>
            <a:pPr marL="571500" lvl="0" indent="-457200">
              <a:buFont typeface="+mj-lt"/>
              <a:buAutoNum type="arabicPeriod"/>
            </a:pPr>
            <a:r>
              <a:rPr lang="en-US" dirty="0"/>
              <a:t>The CCM elects its Chair and Vice-Chair(s) from </a:t>
            </a:r>
            <a:r>
              <a:rPr lang="en-US" b="1" dirty="0"/>
              <a:t>different sectors </a:t>
            </a:r>
            <a:r>
              <a:rPr lang="en-US" dirty="0"/>
              <a:t>and also follows good governance principles of </a:t>
            </a:r>
            <a:r>
              <a:rPr lang="en-US" b="1" dirty="0"/>
              <a:t>periodic change </a:t>
            </a:r>
            <a:r>
              <a:rPr lang="en-US" dirty="0"/>
              <a:t>and rotation of </a:t>
            </a:r>
            <a:r>
              <a:rPr lang="en-US" dirty="0" smtClean="0"/>
              <a:t>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17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52" y="249376"/>
            <a:ext cx="7933563" cy="1143000"/>
          </a:xfrm>
        </p:spPr>
        <p:txBody>
          <a:bodyPr>
            <a:normAutofit/>
          </a:bodyPr>
          <a:lstStyle/>
          <a:p>
            <a:r>
              <a:rPr lang="en-US" b="1" dirty="0"/>
              <a:t>M</a:t>
            </a:r>
            <a:r>
              <a:rPr lang="en-US" b="1" dirty="0" smtClean="0"/>
              <a:t>inimum Requirements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058" y="1799398"/>
            <a:ext cx="7933563" cy="4465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6. </a:t>
            </a:r>
            <a:r>
              <a:rPr lang="en-US" dirty="0"/>
              <a:t>Management of conflict of interest on </a:t>
            </a:r>
            <a:r>
              <a:rPr lang="en-US" dirty="0" smtClean="0"/>
              <a:t>CCMs</a:t>
            </a:r>
          </a:p>
          <a:p>
            <a:pPr marL="0" indent="0">
              <a:buNone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CCM has a conflict of interest (</a:t>
            </a:r>
            <a:r>
              <a:rPr lang="en-US" dirty="0" err="1"/>
              <a:t>CoI</a:t>
            </a:r>
            <a:r>
              <a:rPr lang="en-US" dirty="0"/>
              <a:t>) policy with </a:t>
            </a:r>
            <a:r>
              <a:rPr lang="en-US" dirty="0" smtClean="0"/>
              <a:t>rule and procedures </a:t>
            </a:r>
            <a:r>
              <a:rPr lang="en-US" dirty="0"/>
              <a:t>to avoid or mitigate </a:t>
            </a:r>
            <a:r>
              <a:rPr lang="en-US" dirty="0" err="1" smtClean="0"/>
              <a:t>CoI</a:t>
            </a:r>
            <a:r>
              <a:rPr lang="en-US" dirty="0" smtClean="0"/>
              <a:t>, </a:t>
            </a:r>
            <a:r>
              <a:rPr lang="en-US" dirty="0"/>
              <a:t>and CCM members sign a </a:t>
            </a:r>
            <a:r>
              <a:rPr lang="en-US" dirty="0" err="1"/>
              <a:t>CoI</a:t>
            </a:r>
            <a:r>
              <a:rPr lang="en-US" dirty="0"/>
              <a:t> declaration form. </a:t>
            </a: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endParaRPr lang="en-US" dirty="0" smtClean="0">
              <a:effectLst/>
            </a:endParaRPr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CM meeting minutes demonstrate that CCMs follow the procedures to prevent, manage and mitigate </a:t>
            </a:r>
            <a:r>
              <a:rPr lang="en-US" dirty="0" err="1"/>
              <a:t>CoI</a:t>
            </a:r>
            <a:r>
              <a:rPr lang="en-US" dirty="0"/>
              <a:t>. </a:t>
            </a:r>
          </a:p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449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52" y="274638"/>
            <a:ext cx="7933563" cy="1143000"/>
          </a:xfrm>
        </p:spPr>
        <p:txBody>
          <a:bodyPr>
            <a:normAutofit/>
          </a:bodyPr>
          <a:lstStyle/>
          <a:p>
            <a:r>
              <a:rPr lang="en-US" b="1" dirty="0"/>
              <a:t>M</a:t>
            </a:r>
            <a:r>
              <a:rPr lang="en-US" b="1" dirty="0" smtClean="0"/>
              <a:t>inimum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058" y="1781756"/>
            <a:ext cx="7933563" cy="4483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6. </a:t>
            </a:r>
            <a:r>
              <a:rPr lang="en-US" dirty="0"/>
              <a:t>Management of conflict of interest on </a:t>
            </a:r>
            <a:r>
              <a:rPr lang="en-US" dirty="0" smtClean="0"/>
              <a:t>CCMs</a:t>
            </a:r>
          </a:p>
          <a:p>
            <a:pPr marL="0" indent="0">
              <a:buNone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To guarantee effective decision making, the CCM ensures that the number of members in the CCM with </a:t>
            </a:r>
            <a:r>
              <a:rPr lang="en-US" dirty="0" err="1"/>
              <a:t>CoI</a:t>
            </a:r>
            <a:r>
              <a:rPr lang="en-US" dirty="0"/>
              <a:t> does not exceed </a:t>
            </a:r>
            <a:r>
              <a:rPr lang="en-US" b="1" i="1" dirty="0"/>
              <a:t>1 person per constituency </a:t>
            </a:r>
            <a:r>
              <a:rPr lang="en-US" dirty="0"/>
              <a:t>(excluding Ex-Officio Members with no voting rights). </a:t>
            </a:r>
            <a:endParaRPr lang="en-US" dirty="0" smtClean="0"/>
          </a:p>
          <a:p>
            <a:pPr>
              <a:buFont typeface="Wingdings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870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219" y="274638"/>
            <a:ext cx="7806564" cy="1143000"/>
          </a:xfrm>
        </p:spPr>
        <p:txBody>
          <a:bodyPr/>
          <a:lstStyle/>
          <a:p>
            <a:r>
              <a:rPr lang="en-US" dirty="0" smtClean="0"/>
              <a:t>Process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62" y="1752475"/>
            <a:ext cx="7638923" cy="439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75" y="274638"/>
            <a:ext cx="7901813" cy="1143000"/>
          </a:xfrm>
        </p:spPr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26" y="1417638"/>
            <a:ext cx="7734173" cy="513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38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698675"/>
              </p:ext>
            </p:extLst>
          </p:nvPr>
        </p:nvGraphicFramePr>
        <p:xfrm>
          <a:off x="457200" y="1940103"/>
          <a:ext cx="7620001" cy="4251944"/>
        </p:xfrm>
        <a:graphic>
          <a:graphicData uri="http://schemas.openxmlformats.org/drawingml/2006/table">
            <a:tbl>
              <a:tblPr/>
              <a:tblGrid>
                <a:gridCol w="1103668"/>
                <a:gridCol w="432768"/>
                <a:gridCol w="5062085"/>
                <a:gridCol w="1021480"/>
              </a:tblGrid>
              <a:tr h="3634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Eligibility Requirement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Indicator Ref.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Requirements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 rating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1792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Req. 3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 CCM has an oversight plan which details specific activities, individual and/or constituency responsibilities, timeline and oversight budget as part of CCM budget.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399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 CCM has established a permanent oversight body with adequate set of skills and expertise to ensure periodic oversight.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906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 oversight body (OB) or CCM seeks feedback from non-members of the CCM and from people living with and/or affected by the diseases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906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Req. 4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 CCM ensures adequate representation of key affected populations1 taking into account the socio-epidemiology of the three diseases. 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E38"/>
                    </a:solidFill>
                  </a:tcPr>
                </a:tc>
              </a:tr>
              <a:tr h="581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 CCM ensures adequate representation of PLWD, taking into account the socio-epidemiology of the three diseases.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E38"/>
                    </a:solidFill>
                  </a:tcPr>
                </a:tc>
              </a:tr>
              <a:tr h="599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Req. 5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 non-governmental constituencies represented on the CCM selected their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representive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(s) on their own, through a transparent and documented process.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60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Req. 6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 CCM has a conflict of interest (CoI) policy with rules and procedures to avoid or mitigate CoI5, and CCM members sign a CoI declaration form.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E38"/>
                    </a:solidFill>
                  </a:tcPr>
                </a:tc>
              </a:tr>
              <a:tr h="4724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CCM meeting minutes demonstrate that CCMs follow the procedures to prevent, manage and mitigate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9995" y="274638"/>
            <a:ext cx="7620000" cy="1143000"/>
          </a:xfrm>
        </p:spPr>
        <p:txBody>
          <a:bodyPr/>
          <a:lstStyle/>
          <a:p>
            <a:r>
              <a:rPr lang="en-US" dirty="0"/>
              <a:t>Results </a:t>
            </a:r>
          </a:p>
        </p:txBody>
      </p:sp>
    </p:spTree>
    <p:extLst>
      <p:ext uri="{BB962C8B-B14F-4D97-AF65-F5344CB8AC3E}">
        <p14:creationId xmlns:p14="http://schemas.microsoft.com/office/powerpoint/2010/main" val="1209167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261795"/>
              </p:ext>
            </p:extLst>
          </p:nvPr>
        </p:nvGraphicFramePr>
        <p:xfrm>
          <a:off x="457201" y="1600200"/>
          <a:ext cx="7620000" cy="4609488"/>
        </p:xfrm>
        <a:graphic>
          <a:graphicData uri="http://schemas.openxmlformats.org/drawingml/2006/table">
            <a:tbl>
              <a:tblPr/>
              <a:tblGrid>
                <a:gridCol w="837513"/>
                <a:gridCol w="5588000"/>
                <a:gridCol w="1194487"/>
              </a:tblGrid>
              <a:tr h="3724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Indicator Ref.</a:t>
                      </a:r>
                    </a:p>
                  </a:txBody>
                  <a:tcPr marL="12191" marR="12191" marT="12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Minimum standard</a:t>
                      </a:r>
                    </a:p>
                  </a:txBody>
                  <a:tcPr marL="12191" marR="12191" marT="12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Performance rating</a:t>
                      </a:r>
                    </a:p>
                  </a:txBody>
                  <a:tcPr marL="12191" marR="12191" marT="12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558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</a:t>
                      </a:r>
                    </a:p>
                  </a:txBody>
                  <a:tcPr marL="12191" marR="12191" marT="12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 oversight body conducts oversight activities to discuss challenges with each PR and identifies problems, potential reprogramming and corresponding reallocation of funds between program activities, if necessary.</a:t>
                      </a:r>
                    </a:p>
                  </a:txBody>
                  <a:tcPr marL="12191" marR="12191" marT="12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2191" marR="12191" marT="12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56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</a:t>
                      </a:r>
                    </a:p>
                  </a:txBody>
                  <a:tcPr marL="12191" marR="12191" marT="12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 CCM takes decisions and corrective action whenever problems and challenges are identified</a:t>
                      </a:r>
                    </a:p>
                  </a:txBody>
                  <a:tcPr marL="12191" marR="12191" marT="12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2191" marR="12191" marT="12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283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</a:t>
                      </a:r>
                    </a:p>
                  </a:txBody>
                  <a:tcPr marL="12191" marR="12191" marT="12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 CCM shares oversight results with the Global Fund Secretariat and in-country stakeholders quarterly through the process defined in its Oversight Plan.</a:t>
                      </a:r>
                    </a:p>
                  </a:txBody>
                  <a:tcPr marL="12191" marR="12191" marT="12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191" marR="12191" marT="12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E38"/>
                    </a:solidFill>
                  </a:tcPr>
                </a:tc>
              </a:tr>
              <a:tr h="5401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</a:t>
                      </a:r>
                    </a:p>
                  </a:txBody>
                  <a:tcPr marL="12191" marR="12191" marT="12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 CCM has balanced representation of men and women (the Global Fund Gender Equality Strategy clarifies how women and girls are key affected groups in the context of the 3 diseases).</a:t>
                      </a:r>
                    </a:p>
                  </a:txBody>
                  <a:tcPr marL="12191" marR="12191" marT="12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191" marR="12191" marT="12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E38"/>
                    </a:solidFill>
                  </a:tcPr>
                </a:tc>
              </a:tr>
              <a:tr h="465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</a:t>
                      </a:r>
                    </a:p>
                  </a:txBody>
                  <a:tcPr marL="12191" marR="12191" marT="12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CCM membership comprises a minimum of 40% representation from national civil society sectors.4</a:t>
                      </a:r>
                      <a:b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191" marR="12191" marT="12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191" marR="12191" marT="12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E38"/>
                    </a:solidFill>
                  </a:tcPr>
                </a:tc>
              </a:tr>
              <a:tr h="5401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</a:t>
                      </a:r>
                    </a:p>
                  </a:txBody>
                  <a:tcPr marL="12191" marR="12191" marT="12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CCM has clearly defined processes of soliciting inputs from and providing feedback to their constituencies that selected them to represent their interests in the CCM</a:t>
                      </a:r>
                    </a:p>
                  </a:txBody>
                  <a:tcPr marL="12191" marR="12191" marT="12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191" marR="12191" marT="12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401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12191" marR="12191" marT="12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 CCM elects its Chair and Vice-Chair(s) from different sectors (government, national civil society and development partners ) and also follows good governance principles of periodic change and rotation of leadership according to CCM by-laws.</a:t>
                      </a:r>
                    </a:p>
                  </a:txBody>
                  <a:tcPr marL="12191" marR="12191" marT="12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191" marR="12191" marT="12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E38"/>
                    </a:solidFill>
                  </a:tcPr>
                </a:tc>
              </a:tr>
              <a:tr h="7077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</a:t>
                      </a:r>
                    </a:p>
                  </a:txBody>
                  <a:tcPr marL="12191" marR="12191" marT="12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 guarantee effective decision making, the CCM ensures that the number of members in the CCM with CoI does not exceed 1 person per constituency (excluding Ex-Officio Members with no voting rights).</a:t>
                      </a:r>
                    </a:p>
                  </a:txBody>
                  <a:tcPr marL="12191" marR="12191" marT="12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191" marR="12191" marT="121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635" y="274638"/>
            <a:ext cx="7620000" cy="1143000"/>
          </a:xfrm>
        </p:spPr>
        <p:txBody>
          <a:bodyPr/>
          <a:lstStyle/>
          <a:p>
            <a:r>
              <a:rPr lang="en-US" dirty="0" smtClean="0"/>
              <a:t>Results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87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785" y="274638"/>
            <a:ext cx="7838313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w Cen MT (Body)"/>
                <a:cs typeface="Tw Cen MT (Body)"/>
              </a:rPr>
              <a:t>Support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785" y="1860909"/>
            <a:ext cx="7838313" cy="459815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>
                <a:latin typeface="Tw Cen MT (Body)"/>
                <a:cs typeface="Tw Cen MT (Body)"/>
              </a:rPr>
              <a:t>TA Providers 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latin typeface="Tw Cen MT (Body)"/>
                <a:cs typeface="Tw Cen MT (Body)"/>
              </a:rPr>
              <a:t>German </a:t>
            </a:r>
            <a:r>
              <a:rPr lang="en-US" dirty="0">
                <a:latin typeface="Tw Cen MT (Body)"/>
                <a:cs typeface="Tw Cen MT (Body)"/>
              </a:rPr>
              <a:t>BACKUP </a:t>
            </a:r>
            <a:r>
              <a:rPr lang="en-US" dirty="0" smtClean="0">
                <a:latin typeface="Tw Cen MT (Body)"/>
                <a:cs typeface="Tw Cen MT (Body)"/>
              </a:rPr>
              <a:t>Initiative: Implemented </a:t>
            </a:r>
            <a:r>
              <a:rPr lang="en-US" dirty="0">
                <a:latin typeface="Tw Cen MT (Body)"/>
                <a:cs typeface="Tw Cen MT (Body)"/>
              </a:rPr>
              <a:t>by </a:t>
            </a:r>
            <a:r>
              <a:rPr lang="en-US" dirty="0" smtClean="0">
                <a:latin typeface="Tw Cen MT (Body)"/>
                <a:cs typeface="Tw Cen MT (Body)"/>
              </a:rPr>
              <a:t>GIZ</a:t>
            </a:r>
          </a:p>
          <a:p>
            <a:pPr>
              <a:buFont typeface="Wingdings" charset="2"/>
              <a:buChar char="ü"/>
            </a:pPr>
            <a:endParaRPr lang="en-US" dirty="0">
              <a:latin typeface="Tw Cen MT (Body)"/>
              <a:cs typeface="Tw Cen MT (Body)"/>
              <a:hlinkClick r:id="rId2"/>
            </a:endParaRPr>
          </a:p>
          <a:p>
            <a:pPr>
              <a:buFont typeface="Wingdings" charset="2"/>
              <a:buChar char="ü"/>
            </a:pPr>
            <a:r>
              <a:rPr lang="en-US" dirty="0">
                <a:latin typeface="Tw Cen MT (Body)"/>
                <a:cs typeface="Tw Cen MT (Body)"/>
              </a:rPr>
              <a:t>Grant Management Solutions (GMS) </a:t>
            </a:r>
            <a:endParaRPr lang="en-US" dirty="0" smtClean="0">
              <a:latin typeface="Tw Cen MT (Body)"/>
              <a:cs typeface="Tw Cen MT (Body)"/>
            </a:endParaRPr>
          </a:p>
          <a:p>
            <a:pPr>
              <a:buFont typeface="Wingdings" charset="2"/>
              <a:buChar char="ü"/>
            </a:pPr>
            <a:endParaRPr lang="en-US" dirty="0">
              <a:latin typeface="Tw Cen MT (Body)"/>
              <a:cs typeface="Tw Cen MT (Body)"/>
            </a:endParaRPr>
          </a:p>
          <a:p>
            <a:pPr>
              <a:buFont typeface="Wingdings" charset="2"/>
              <a:buChar char="ü"/>
            </a:pPr>
            <a:r>
              <a:rPr lang="en-US" dirty="0">
                <a:latin typeface="Tw Cen MT (Body)"/>
                <a:cs typeface="Tw Cen MT (Body)"/>
              </a:rPr>
              <a:t>Initiative 5</a:t>
            </a:r>
            <a:r>
              <a:rPr lang="en-US" dirty="0" smtClean="0">
                <a:latin typeface="Tw Cen MT (Body)"/>
                <a:cs typeface="Tw Cen MT (Body)"/>
              </a:rPr>
              <a:t>%</a:t>
            </a:r>
          </a:p>
          <a:p>
            <a:pPr>
              <a:buFont typeface="Wingdings" charset="2"/>
              <a:buChar char="ü"/>
            </a:pPr>
            <a:endParaRPr lang="en-US" dirty="0">
              <a:latin typeface="Tw Cen MT (Body)"/>
              <a:cs typeface="Tw Cen MT (Body)"/>
            </a:endParaRPr>
          </a:p>
          <a:p>
            <a:pPr>
              <a:buFont typeface="Wingdings" charset="2"/>
              <a:buChar char="ü"/>
            </a:pPr>
            <a:r>
              <a:rPr lang="en-US" dirty="0">
                <a:latin typeface="Tw Cen MT (Body)"/>
                <a:cs typeface="Tw Cen MT (Body)"/>
              </a:rPr>
              <a:t>The International HIV/AIDS Alliance (except in countries where this entity is a Global Fund recipient</a:t>
            </a:r>
            <a:r>
              <a:rPr lang="en-US" dirty="0" smtClean="0">
                <a:latin typeface="Tw Cen MT (Body)"/>
                <a:cs typeface="Tw Cen MT (Body)"/>
              </a:rPr>
              <a:t>)</a:t>
            </a:r>
          </a:p>
          <a:p>
            <a:pPr marL="114300" indent="0">
              <a:buNone/>
            </a:pPr>
            <a:endParaRPr lang="en-US" dirty="0">
              <a:latin typeface="Tw Cen MT (Body)"/>
              <a:cs typeface="Tw Cen MT (Body)"/>
              <a:hlinkClick r:id="rId3"/>
            </a:endParaRPr>
          </a:p>
          <a:p>
            <a:pPr>
              <a:buFont typeface="Wingdings" charset="2"/>
              <a:buChar char="ü"/>
            </a:pPr>
            <a:r>
              <a:rPr lang="en-US" dirty="0">
                <a:latin typeface="Tw Cen MT (Body)"/>
                <a:cs typeface="Tw Cen MT (Body)"/>
              </a:rPr>
              <a:t>Request Support through FPM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61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806" y="264666"/>
            <a:ext cx="7901813" cy="1143000"/>
          </a:xfrm>
        </p:spPr>
        <p:txBody>
          <a:bodyPr/>
          <a:lstStyle/>
          <a:p>
            <a:r>
              <a:rPr lang="en-US" dirty="0" smtClean="0"/>
              <a:t>More 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22" y="1516937"/>
            <a:ext cx="7591297" cy="485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32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624" y="322441"/>
            <a:ext cx="729087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change?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18" y="2423174"/>
            <a:ext cx="8042781" cy="2356328"/>
          </a:xfrm>
        </p:spPr>
        <p:txBody>
          <a:bodyPr/>
          <a:lstStyle/>
          <a:p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“</a:t>
            </a:r>
            <a:r>
              <a:rPr lang="en-US" dirty="0" smtClean="0"/>
              <a:t>Operationalize </a:t>
            </a:r>
            <a:r>
              <a:rPr lang="en-US" b="1" dirty="0"/>
              <a:t>human rights </a:t>
            </a:r>
            <a:r>
              <a:rPr lang="en-US" dirty="0"/>
              <a:t>principles that include </a:t>
            </a:r>
            <a:r>
              <a:rPr lang="en-US" b="1" dirty="0"/>
              <a:t>non-discrimination, gender equality </a:t>
            </a:r>
            <a:r>
              <a:rPr lang="en-US" dirty="0"/>
              <a:t>and participation of </a:t>
            </a:r>
            <a:r>
              <a:rPr lang="en-US" b="1" dirty="0"/>
              <a:t>key affected </a:t>
            </a:r>
            <a:r>
              <a:rPr lang="en-US" b="1" dirty="0" smtClean="0"/>
              <a:t>populations </a:t>
            </a:r>
            <a:r>
              <a:rPr lang="en-US" dirty="0" smtClean="0"/>
              <a:t>through out the </a:t>
            </a:r>
            <a:r>
              <a:rPr lang="en-US" b="1" dirty="0" smtClean="0"/>
              <a:t>grant cycle</a:t>
            </a:r>
            <a:r>
              <a:rPr lang="en-US" dirty="0" smtClean="0"/>
              <a:t>”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8360" y="5090944"/>
            <a:ext cx="6800564" cy="7878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292934"/>
                </a:solidFill>
              </a:rPr>
              <a:t>Enforceable </a:t>
            </a:r>
            <a:r>
              <a:rPr lang="en-US" b="1" i="1" dirty="0">
                <a:solidFill>
                  <a:srgbClr val="292934"/>
                </a:solidFill>
              </a:rPr>
              <a:t>and compulsory for grant signing as of January 2015</a:t>
            </a:r>
          </a:p>
        </p:txBody>
      </p:sp>
    </p:spTree>
    <p:extLst>
      <p:ext uri="{BB962C8B-B14F-4D97-AF65-F5344CB8AC3E}">
        <p14:creationId xmlns:p14="http://schemas.microsoft.com/office/powerpoint/2010/main" val="1529941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78392" y="2901950"/>
            <a:ext cx="6400800" cy="2286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Comments and Questions?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23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983" y="274638"/>
            <a:ext cx="7498080" cy="1143000"/>
          </a:xfrm>
        </p:spPr>
        <p:txBody>
          <a:bodyPr/>
          <a:lstStyle/>
          <a:p>
            <a:r>
              <a:rPr lang="en-US" dirty="0" smtClean="0"/>
              <a:t>What?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323" y="1854200"/>
            <a:ext cx="7535760" cy="42576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CCM Eligibility and Performance Assessment (EPA) evaluates CCM compliance with CCM Eligibility Requirements 3 to 6 (and Minimum Standards, as of January 1 2015) to determine the </a:t>
            </a:r>
            <a:r>
              <a:rPr lang="en-US" b="1" dirty="0"/>
              <a:t>level of functionality of a CCM</a:t>
            </a:r>
            <a:r>
              <a:rPr lang="en-US" dirty="0"/>
              <a:t>, and ultimately aims to </a:t>
            </a:r>
            <a:r>
              <a:rPr lang="en-US" b="1" dirty="0"/>
              <a:t>improve overall CCM performance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dirty="0"/>
              <a:t>The EPA is a self-assessment completed by the CCM (that must be facilitated by a TA provider) via an online form that measures performance against indicators related to both the Eligibility Requirements and Minimum Standards. </a:t>
            </a:r>
            <a:endParaRPr lang="en-US" dirty="0" smtClean="0"/>
          </a:p>
          <a:p>
            <a:endParaRPr lang="en-US" dirty="0"/>
          </a:p>
          <a:p>
            <a:r>
              <a:rPr lang="en-US" b="1" dirty="0"/>
              <a:t>Timing: </a:t>
            </a:r>
            <a:r>
              <a:rPr lang="en-US" dirty="0"/>
              <a:t>The EPA should be completed prior to CN submission so as to allow time for necessary corrective actions.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41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Eligibility </a:t>
            </a:r>
            <a:r>
              <a:rPr lang="en-US" b="1" dirty="0"/>
              <a:t>Requirement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1600200"/>
            <a:ext cx="6129284" cy="46545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Transparent and inclusive concept note development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Open and transparent PR selection </a:t>
            </a:r>
            <a:r>
              <a:rPr lang="en-US" dirty="0" smtClean="0"/>
              <a:t>process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Oversight planning and implementation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8000"/>
                </a:solidFill>
              </a:rPr>
              <a:t>Document the representation of affected  communities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Processes </a:t>
            </a:r>
            <a:r>
              <a:rPr lang="en-US" dirty="0"/>
              <a:t>for electing non-government CCM </a:t>
            </a:r>
            <a:r>
              <a:rPr lang="en-US" dirty="0" smtClean="0"/>
              <a:t>member.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Management of conflict of interest on </a:t>
            </a:r>
            <a:r>
              <a:rPr lang="en-US" dirty="0" smtClean="0"/>
              <a:t>CCMs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6654378" y="3480996"/>
            <a:ext cx="492862" cy="2615004"/>
          </a:xfrm>
          <a:prstGeom prst="rightBrace">
            <a:avLst/>
          </a:prstGeom>
          <a:ln w="4127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6654378" y="1744859"/>
            <a:ext cx="492862" cy="1307354"/>
          </a:xfrm>
          <a:prstGeom prst="rightBrace">
            <a:avLst/>
          </a:prstGeom>
          <a:ln w="4127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47240" y="2068024"/>
            <a:ext cx="1304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Concept note Submission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40792" y="4467317"/>
            <a:ext cx="151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Annually</a:t>
            </a:r>
          </a:p>
        </p:txBody>
      </p:sp>
    </p:spTree>
    <p:extLst>
      <p:ext uri="{BB962C8B-B14F-4D97-AF65-F5344CB8AC3E}">
        <p14:creationId xmlns:p14="http://schemas.microsoft.com/office/powerpoint/2010/main" val="1202093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941" y="274638"/>
            <a:ext cx="7841842" cy="1143000"/>
          </a:xfrm>
        </p:spPr>
        <p:txBody>
          <a:bodyPr/>
          <a:lstStyle/>
          <a:p>
            <a:r>
              <a:rPr lang="en-US" dirty="0"/>
              <a:t>What changed?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13" y="2331183"/>
            <a:ext cx="7874354" cy="328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34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094" y="274638"/>
            <a:ext cx="7917688" cy="1143000"/>
          </a:xfrm>
        </p:spPr>
        <p:txBody>
          <a:bodyPr>
            <a:normAutofit/>
          </a:bodyPr>
          <a:lstStyle/>
          <a:p>
            <a:r>
              <a:rPr lang="en-US" b="1" dirty="0"/>
              <a:t>M</a:t>
            </a:r>
            <a:r>
              <a:rPr lang="en-US" b="1" dirty="0" smtClean="0"/>
              <a:t>inimum Requirements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095" y="1905244"/>
            <a:ext cx="7917688" cy="431299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3. Oversight </a:t>
            </a:r>
            <a:r>
              <a:rPr lang="en-US" dirty="0"/>
              <a:t>planning and </a:t>
            </a:r>
            <a:r>
              <a:rPr lang="en-US" dirty="0" smtClean="0"/>
              <a:t>implementation</a:t>
            </a:r>
          </a:p>
          <a:p>
            <a:pPr marL="0" indent="0">
              <a:buNone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CCM has an oversight plan which details specific activities, individual and/or constituency responsibilities, timeline and oversight budget as part of CCM budget. </a:t>
            </a: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The CCM has established a permanent oversight body with adequate set of skills and expertise to ensure periodic oversight. </a:t>
            </a:r>
          </a:p>
          <a:p>
            <a:pPr marL="571500" lvl="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The oversight body (OB) or CCM seeks feedback from non- members of the CCM and from people living with and/or affected by the diseases </a:t>
            </a:r>
          </a:p>
        </p:txBody>
      </p:sp>
    </p:spTree>
    <p:extLst>
      <p:ext uri="{BB962C8B-B14F-4D97-AF65-F5344CB8AC3E}">
        <p14:creationId xmlns:p14="http://schemas.microsoft.com/office/powerpoint/2010/main" val="1557582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51" y="302300"/>
            <a:ext cx="7917688" cy="1143000"/>
          </a:xfrm>
        </p:spPr>
        <p:txBody>
          <a:bodyPr>
            <a:normAutofit/>
          </a:bodyPr>
          <a:lstStyle/>
          <a:p>
            <a:r>
              <a:rPr lang="en-US" b="1" dirty="0"/>
              <a:t>M</a:t>
            </a:r>
            <a:r>
              <a:rPr lang="en-US" b="1" dirty="0" smtClean="0"/>
              <a:t>inimum Standards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751" y="1958168"/>
            <a:ext cx="7896031" cy="4260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3. Oversight </a:t>
            </a:r>
            <a:r>
              <a:rPr lang="en-US" dirty="0"/>
              <a:t>planning and </a:t>
            </a:r>
            <a:r>
              <a:rPr lang="en-US" dirty="0" smtClean="0"/>
              <a:t>implementation</a:t>
            </a:r>
          </a:p>
          <a:p>
            <a:pPr marL="0" indent="0">
              <a:buNone/>
            </a:pPr>
            <a:endParaRPr lang="en-US" dirty="0"/>
          </a:p>
          <a:p>
            <a:pPr marL="571500" lvl="0" indent="-457200">
              <a:buFont typeface="+mj-lt"/>
              <a:buAutoNum type="arabicPeriod"/>
            </a:pPr>
            <a:r>
              <a:rPr lang="en-US" dirty="0"/>
              <a:t>The oversight body conducts oversight </a:t>
            </a:r>
            <a:r>
              <a:rPr lang="en-US" dirty="0" smtClean="0"/>
              <a:t>activities.</a:t>
            </a:r>
          </a:p>
          <a:p>
            <a:pPr marL="114300" lvl="0" indent="0">
              <a:buNone/>
            </a:pPr>
            <a:endParaRPr lang="en-US" dirty="0"/>
          </a:p>
          <a:p>
            <a:pPr marL="571500" lvl="0" indent="-457200">
              <a:buFont typeface="+mj-lt"/>
              <a:buAutoNum type="arabicPeriod"/>
            </a:pPr>
            <a:r>
              <a:rPr lang="en-US" dirty="0"/>
              <a:t>The CCM takes decisions and corrective action whenever problems and challenges are identified</a:t>
            </a:r>
            <a:r>
              <a:rPr lang="en-US" dirty="0" smtClean="0"/>
              <a:t>.</a:t>
            </a:r>
          </a:p>
          <a:p>
            <a:pPr marL="571500" lvl="0" indent="-457200">
              <a:buFont typeface="+mj-lt"/>
              <a:buAutoNum type="arabicPeriod"/>
            </a:pPr>
            <a:endParaRPr lang="en-US" dirty="0"/>
          </a:p>
          <a:p>
            <a:pPr marL="571500" lvl="0" indent="-457200">
              <a:buFont typeface="+mj-lt"/>
              <a:buAutoNum type="arabicPeriod"/>
            </a:pPr>
            <a:r>
              <a:rPr lang="en-US" dirty="0"/>
              <a:t>The CCM shares oversight results with the Global Fund Secretariat and in-country stakeholders </a:t>
            </a:r>
            <a:r>
              <a:rPr lang="en-US" dirty="0" smtClean="0"/>
              <a:t>quarterl</a:t>
            </a:r>
            <a:r>
              <a:rPr lang="en-US" dirty="0"/>
              <a:t>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48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635" y="274638"/>
            <a:ext cx="7620000" cy="1143000"/>
          </a:xfrm>
        </p:spPr>
        <p:txBody>
          <a:bodyPr>
            <a:normAutofit/>
          </a:bodyPr>
          <a:lstStyle/>
          <a:p>
            <a:r>
              <a:rPr lang="en-US" b="1" dirty="0"/>
              <a:t>M</a:t>
            </a:r>
            <a:r>
              <a:rPr lang="en-US" b="1" dirty="0" smtClean="0"/>
              <a:t>inimum Requirements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3450"/>
            <a:ext cx="7620000" cy="440734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4. CCM </a:t>
            </a:r>
            <a:r>
              <a:rPr lang="en-US" dirty="0"/>
              <a:t>membership of affected communities, including and representing PLWD and </a:t>
            </a:r>
            <a:r>
              <a:rPr lang="en-US" dirty="0" smtClean="0"/>
              <a:t>KAP. 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CCM ensures adequate representation of key </a:t>
            </a:r>
            <a:r>
              <a:rPr lang="en-US" dirty="0" smtClean="0"/>
              <a:t>affected populations</a:t>
            </a:r>
            <a:r>
              <a:rPr lang="en-US" b="1" dirty="0" smtClean="0"/>
              <a:t> </a:t>
            </a:r>
            <a:r>
              <a:rPr lang="en-US" dirty="0"/>
              <a:t>taking into account the socio-epidemiology of the three diseases</a:t>
            </a:r>
            <a:r>
              <a:rPr lang="en-US" dirty="0" smtClean="0"/>
              <a:t>.</a:t>
            </a:r>
          </a:p>
          <a:p>
            <a:pPr marL="571500" indent="-457200">
              <a:buFont typeface="+mj-lt"/>
              <a:buAutoNum type="arabicPeriod"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CCM ensures adequate representation of PLWD, taking into account the socio-epidemiology of the three diseases. </a:t>
            </a:r>
          </a:p>
          <a:p>
            <a:pPr marL="571500" indent="-457200">
              <a:buFont typeface="+mj-lt"/>
              <a:buAutoNum type="arabicPeriod"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1783" y="5649437"/>
            <a:ext cx="7529700" cy="8720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292934"/>
                </a:solidFill>
              </a:rPr>
              <a:t>The Secretariat may waive the requirement of representation of Key Affected Populations as it deems appropriate to protect individuals</a:t>
            </a:r>
          </a:p>
        </p:txBody>
      </p:sp>
    </p:spTree>
    <p:extLst>
      <p:ext uri="{BB962C8B-B14F-4D97-AF65-F5344CB8AC3E}">
        <p14:creationId xmlns:p14="http://schemas.microsoft.com/office/powerpoint/2010/main" val="1170972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634" y="274638"/>
            <a:ext cx="7620000" cy="1143000"/>
          </a:xfrm>
        </p:spPr>
        <p:txBody>
          <a:bodyPr>
            <a:normAutofit/>
          </a:bodyPr>
          <a:lstStyle/>
          <a:p>
            <a:r>
              <a:rPr lang="en-US" b="1" dirty="0"/>
              <a:t>M</a:t>
            </a:r>
            <a:r>
              <a:rPr lang="en-US" b="1" dirty="0" smtClean="0"/>
              <a:t>inimum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6938"/>
            <a:ext cx="7620000" cy="428386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4. CCM </a:t>
            </a:r>
            <a:r>
              <a:rPr lang="en-US" dirty="0"/>
              <a:t>membership of affected communities, including and representing PLWD and </a:t>
            </a:r>
            <a:r>
              <a:rPr lang="en-US" dirty="0" smtClean="0"/>
              <a:t>KAP. 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CCM has balanced representation of men and women </a:t>
            </a:r>
            <a:r>
              <a:rPr lang="en-US" dirty="0" smtClean="0"/>
              <a:t>(Minimum 30% : the </a:t>
            </a:r>
            <a:r>
              <a:rPr lang="en-US" dirty="0"/>
              <a:t>Global Fund Gender Equality Strategy clarifies how women and girls are key affected groups in the context of the 3 diseases).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78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214</TotalTime>
  <Words>1233</Words>
  <Application>Microsoft Macintosh PowerPoint</Application>
  <PresentationFormat>On-screen Show (4:3)</PresentationFormat>
  <Paragraphs>155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Adjacency</vt:lpstr>
      <vt:lpstr>CCM Eligibility and Performance Assessment (EPA) </vt:lpstr>
      <vt:lpstr>Why change? </vt:lpstr>
      <vt:lpstr>What? </vt:lpstr>
      <vt:lpstr>Eligibility Requirement </vt:lpstr>
      <vt:lpstr>What changed?</vt:lpstr>
      <vt:lpstr>Minimum Requirements </vt:lpstr>
      <vt:lpstr>Minimum Standards </vt:lpstr>
      <vt:lpstr>Minimum Requirements </vt:lpstr>
      <vt:lpstr>Minimum Standards</vt:lpstr>
      <vt:lpstr>Minimum Requirements </vt:lpstr>
      <vt:lpstr>Minimum Standards</vt:lpstr>
      <vt:lpstr>Minimum Requirements </vt:lpstr>
      <vt:lpstr>Minimum Standards</vt:lpstr>
      <vt:lpstr>Process </vt:lpstr>
      <vt:lpstr>Process</vt:lpstr>
      <vt:lpstr>Results </vt:lpstr>
      <vt:lpstr>Results  </vt:lpstr>
      <vt:lpstr>Support </vt:lpstr>
      <vt:lpstr>More …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Dechen Wangmo</dc:creator>
  <cp:lastModifiedBy>Dechen Wangmo</cp:lastModifiedBy>
  <cp:revision>28</cp:revision>
  <dcterms:created xsi:type="dcterms:W3CDTF">2014-01-13T05:11:26Z</dcterms:created>
  <dcterms:modified xsi:type="dcterms:W3CDTF">2016-05-25T17:35:28Z</dcterms:modified>
</cp:coreProperties>
</file>