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78" r:id="rId3"/>
    <p:sldId id="288" r:id="rId4"/>
    <p:sldId id="279" r:id="rId5"/>
    <p:sldId id="283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5B3DA-A76E-4775-8044-0A1F2544E467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730B7-FD20-4193-9CDF-81B8891E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0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0FB2D-0CD1-4F1A-9E7F-DA56C3F4EB28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tel:+975-%202%2033175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429000"/>
            <a:ext cx="8305800" cy="1828799"/>
          </a:xfrm>
        </p:spPr>
        <p:txBody>
          <a:bodyPr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914400"/>
            <a:ext cx="7239000" cy="2667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Bhutan CCM : </a:t>
            </a:r>
          </a:p>
          <a:p>
            <a:r>
              <a:rPr lang="en-US" sz="4000" dirty="0" smtClean="0"/>
              <a:t>(Membership </a:t>
            </a:r>
            <a:r>
              <a:rPr lang="en-US" sz="4000" dirty="0"/>
              <a:t>renewal process and </a:t>
            </a:r>
            <a:r>
              <a:rPr lang="en-US" sz="4000" dirty="0" smtClean="0"/>
              <a:t>challenges)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724400" y="4724400"/>
            <a:ext cx="40386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en-US" sz="1200" dirty="0" smtClean="0"/>
              <a:t>Country Coordinating Mechanism (CCM) Secretariat</a:t>
            </a:r>
            <a:br>
              <a:rPr lang="en-US" sz="1200" dirty="0" smtClean="0"/>
            </a:br>
            <a:r>
              <a:rPr lang="en-US" sz="1200" dirty="0" smtClean="0"/>
              <a:t>The Global Fund to fight HIV/AIDs, Tuberculosis and Malaria</a:t>
            </a:r>
            <a:br>
              <a:rPr lang="en-US" sz="1200" dirty="0" smtClean="0"/>
            </a:br>
            <a:r>
              <a:rPr lang="en-US" sz="1200" dirty="0" err="1" smtClean="0"/>
              <a:t>P.O.Box</a:t>
            </a:r>
            <a:r>
              <a:rPr lang="en-US" sz="1200" dirty="0" smtClean="0"/>
              <a:t># 726, Ministry of Health Building</a:t>
            </a:r>
            <a:br>
              <a:rPr lang="en-US" sz="1200" dirty="0" smtClean="0"/>
            </a:br>
            <a:r>
              <a:rPr lang="en-US" sz="1200" dirty="0" smtClean="0"/>
              <a:t>Thimphu: Bhutan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Tel/Fax: </a:t>
            </a:r>
            <a:r>
              <a:rPr lang="en-US" sz="1200" dirty="0" smtClean="0">
                <a:hlinkClick r:id="rId2"/>
              </a:rPr>
              <a:t>+975- 2 331751</a:t>
            </a:r>
            <a:endParaRPr lang="en-US" sz="1200" dirty="0" smtClean="0"/>
          </a:p>
          <a:p>
            <a:pPr lvl="0">
              <a:spcBef>
                <a:spcPct val="20000"/>
              </a:spcBef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URL: bhutan.org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9805" y="6248400"/>
            <a:ext cx="187019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http://www.bhutanccm.org/wp-content/themes/bhutanccm/img/global-fund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6324600"/>
            <a:ext cx="1981200" cy="394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32</a:t>
            </a:r>
            <a:r>
              <a:rPr lang="en-US" sz="2400" baseline="30000" dirty="0"/>
              <a:t>nd</a:t>
            </a:r>
            <a:r>
              <a:rPr lang="en-US" sz="2400" dirty="0"/>
              <a:t> CCM meeting endorsed to </a:t>
            </a:r>
            <a:r>
              <a:rPr lang="en-US" sz="2400" dirty="0" smtClean="0"/>
              <a:t>renew/re-elect </a:t>
            </a:r>
            <a:r>
              <a:rPr lang="en-US" sz="2400" dirty="0"/>
              <a:t>members by reaching communicating with each </a:t>
            </a:r>
            <a:r>
              <a:rPr lang="en-US" sz="2400" dirty="0" smtClean="0"/>
              <a:t>Constituency</a:t>
            </a:r>
          </a:p>
          <a:p>
            <a:endParaRPr lang="en-US" sz="2400" dirty="0"/>
          </a:p>
          <a:p>
            <a:r>
              <a:rPr lang="en-US" sz="2400" dirty="0" smtClean="0"/>
              <a:t>The CCM membership tenure is for two years.</a:t>
            </a:r>
          </a:p>
          <a:p>
            <a:endParaRPr lang="en-US" sz="2400" dirty="0" smtClean="0"/>
          </a:p>
          <a:p>
            <a:r>
              <a:rPr lang="en-US" sz="2400" dirty="0" smtClean="0"/>
              <a:t>CCM constituency.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184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246638"/>
              </p:ext>
            </p:extLst>
          </p:nvPr>
        </p:nvGraphicFramePr>
        <p:xfrm>
          <a:off x="0" y="-12"/>
          <a:ext cx="9144000" cy="68580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8893"/>
                <a:gridCol w="2504980"/>
                <a:gridCol w="2537727"/>
                <a:gridCol w="3622400"/>
              </a:tblGrid>
              <a:tr h="2234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CCM Member 2016- 2018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SL#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Name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Designation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Organisation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Government Constituency (GOVT)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Dr DORJI wangchuk (Mr)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Secretary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Ministry of Health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Dr Pandup Tshering (Mr)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Director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DoPH, Ministry of Health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Mr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Sherab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Gyeltshen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Sr</a:t>
                      </a:r>
                      <a:r>
                        <a:rPr lang="en-US" sz="900" u="none" strike="noStrike" dirty="0">
                          <a:effectLst/>
                        </a:rPr>
                        <a:t> Planning Officer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Gross National Happiness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Ms</a:t>
                      </a:r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Phintsho</a:t>
                      </a:r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Choden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Director General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Dept</a:t>
                      </a:r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of Youth &amp; Sports, </a:t>
                      </a:r>
                      <a:r>
                        <a:rPr lang="en-US" sz="9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MoE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Gyembo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Chief Budget Officer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Dept of National Budget, MoF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4044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Multilateral/ Bilateral Organisations (ML/BL)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Dr Ornella Lincetto (Ms)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Resident Representative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WHO Bhutan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Yeshey Dorji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Asst Resident Representative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UNFPA Bhutan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Koji Yamada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Chief Representative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JICA  Bhutan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Non Government Organisation (NGO)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Ms Deki Zam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Dy Director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Draktsho Vocational Center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Ms Roseleen Gururung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Sr Programme Officer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Tarayan Foundation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Ms Beda Giri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Executive Director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Ability Bhutan Society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Tshewang Tenzin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Executive Director</a:t>
                      </a:r>
                      <a:endParaRPr lang="en-US" sz="8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Chideun Phenday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Ms Karma Choden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Sr Counselor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RENEW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Kinley Tenzin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Program Coordinator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Bhutan Youth Development Fund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Tashi Namgay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Executive Director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Bhutan Kidney Foundation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Academia/ Education Sector (A/Edu)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Kinley Rinchen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Sr Planning Officer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Royal University of Bhutan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Private Sector (PS)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Kesang Wangdi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Dy Secretary General -AFD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Bhutan Chamber of Commerce and Industry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4252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People Living with Disease &amp; Key Affected Population (PLWD &amp; KAP)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Wangda Dorji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Executive Director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Lhaksam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 Kencho Tshering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Member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LGBT Bhutan community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234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Faith Based Organisation (FBO)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 anchor="b"/>
                </a:tc>
              </a:tr>
              <a:tr h="218199"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Mr Lekey Tshering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Dy Chief Programme Officer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err="1">
                          <a:effectLst/>
                        </a:rPr>
                        <a:t>Choedey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Lhentshog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03" marR="7403" marT="7403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30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674263"/>
              </p:ext>
            </p:extLst>
          </p:nvPr>
        </p:nvGraphicFramePr>
        <p:xfrm>
          <a:off x="-1" y="0"/>
          <a:ext cx="9144000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1526"/>
                <a:gridCol w="2493817"/>
                <a:gridCol w="2456223"/>
                <a:gridCol w="3592434"/>
              </a:tblGrid>
              <a:tr h="2167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CCM Alternate Member 2016- 2018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SL#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Name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Designation 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Organisation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Government Constituency (GOVT)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Dr Ugen Dophu (Mr)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Director General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DMS, Ministry of Health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Mr Jayendra Sharma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Sr Planning Officer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PPD, Ministry of Health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Ms Tandin Lhamo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Sr Program Coordinator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Gross National Happiness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err="1">
                          <a:effectLst/>
                        </a:rPr>
                        <a:t>Mr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Thinley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Rinzin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Offtg Chief Planning Officer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Dept of Youth &amp; Sports, MoE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Ms Sonam Chuki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Dy Chief Budget Officer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Dept of National Budget, MoF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3642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Multilateral/ Bilateral Organisations (ML/BL) 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Dr Suraj Man Sherestha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Medical Officer -HSS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WHO Bhutan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err="1">
                          <a:effectLst/>
                        </a:rPr>
                        <a:t>Ms</a:t>
                      </a:r>
                      <a:r>
                        <a:rPr lang="en-US" sz="1050" u="none" strike="noStrike" dirty="0">
                          <a:effectLst/>
                        </a:rPr>
                        <a:t> Karma </a:t>
                      </a:r>
                      <a:r>
                        <a:rPr lang="en-US" sz="1050" u="none" strike="noStrike" dirty="0" err="1">
                          <a:effectLst/>
                        </a:rPr>
                        <a:t>Tshering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National Program Officer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UNFPA Bhutan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Mr Sho Takano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Dy Chief Representative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JICA Bhutan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Non Government Organisation (NGO)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Mr Gaden Chophel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Program Coordinator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Draktsho Vocational Center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Ms Wangmo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Programme Officer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Tarayan Foundation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Ms Chey Chey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Communication Officer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Ability Bhutan Society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Mr Tshering Wangchen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Program Manager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Chideun Phenday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Ms Yeshey Choden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Sr Counselor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RENEW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Ms Roma Pradhan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Program Coordinator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Bhutan Youth Development Fund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Mr Karma Tobgay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Program officer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Bhutan Kidney Foundation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Academia/ Education Sector (A/Edu)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Ms Dorji Lhamo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Sr Planning Officer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Royal University of Bhutan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Private Sector (PS)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Mr Sonam Dorji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Sr Human Resource Officer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Bhutan Chamber of Commerce and Industry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4242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People Living with Disease &amp; Key Affected Population (PLWD &amp; KAP)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Mr Kesang Thinley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Member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Lhaksam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Ms Phurpa Dema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Ex TB patient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NA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Faith Based Organisation (FBO)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  <a:tr h="216769">
                <a:tc>
                  <a:txBody>
                    <a:bodyPr/>
                    <a:lstStyle/>
                    <a:p>
                      <a:pPr algn="r" fontAlgn="t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(H.E.)Neyphu Trulku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Chairman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u="none" strike="noStrike">
                          <a:effectLst/>
                        </a:rPr>
                        <a:t>Neyphu Foundation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/>
                </a:tc>
              </a:tr>
              <a:tr h="21676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617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Nomination /Election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5 </a:t>
            </a:r>
            <a:r>
              <a:rPr lang="en-US" sz="2800" dirty="0" err="1" smtClean="0"/>
              <a:t>Govt</a:t>
            </a:r>
            <a:r>
              <a:rPr lang="en-US" sz="2800" dirty="0" smtClean="0"/>
              <a:t> (</a:t>
            </a:r>
            <a:r>
              <a:rPr lang="en-US" sz="1800" dirty="0" smtClean="0"/>
              <a:t>2 </a:t>
            </a:r>
            <a:r>
              <a:rPr lang="en-US" sz="1800" dirty="0" err="1" smtClean="0"/>
              <a:t>MoH</a:t>
            </a:r>
            <a:r>
              <a:rPr lang="en-US" sz="1800" dirty="0" smtClean="0"/>
              <a:t>, 1 GNHC, 1 </a:t>
            </a:r>
            <a:r>
              <a:rPr lang="en-US" sz="1800" dirty="0" err="1" smtClean="0"/>
              <a:t>MoF</a:t>
            </a:r>
            <a:r>
              <a:rPr lang="en-US" sz="1800" dirty="0" smtClean="0"/>
              <a:t>, 1 </a:t>
            </a:r>
            <a:r>
              <a:rPr lang="en-US" sz="1800" dirty="0" err="1" smtClean="0"/>
              <a:t>MoE</a:t>
            </a:r>
            <a:r>
              <a:rPr lang="en-US" sz="1800" dirty="0" smtClean="0"/>
              <a:t>)</a:t>
            </a:r>
            <a:r>
              <a:rPr lang="en-US" sz="2800" dirty="0" smtClean="0"/>
              <a:t> – </a:t>
            </a:r>
            <a:r>
              <a:rPr lang="en-US" sz="2800" dirty="0" smtClean="0"/>
              <a:t>nomination  </a:t>
            </a:r>
            <a:endParaRPr lang="en-US" sz="2800" dirty="0" smtClean="0"/>
          </a:p>
          <a:p>
            <a:r>
              <a:rPr lang="en-US" sz="2800" dirty="0" smtClean="0"/>
              <a:t>2 Multilateral – election / nominate </a:t>
            </a:r>
          </a:p>
          <a:p>
            <a:r>
              <a:rPr lang="en-US" sz="2800" dirty="0" smtClean="0"/>
              <a:t>1 Bilateral – election </a:t>
            </a:r>
            <a:r>
              <a:rPr lang="en-US" sz="2800" dirty="0" smtClean="0"/>
              <a:t>– Four Bilateral Orgs</a:t>
            </a:r>
            <a:endParaRPr lang="en-US" sz="2800" dirty="0" smtClean="0"/>
          </a:p>
          <a:p>
            <a:r>
              <a:rPr lang="en-US" sz="2800" dirty="0" smtClean="0"/>
              <a:t>7 NGO – </a:t>
            </a:r>
            <a:r>
              <a:rPr lang="en-US" sz="2800" dirty="0" smtClean="0"/>
              <a:t>election – CSOA </a:t>
            </a:r>
            <a:endParaRPr lang="en-US" sz="2800" dirty="0" smtClean="0"/>
          </a:p>
          <a:p>
            <a:r>
              <a:rPr lang="en-US" sz="2800" dirty="0" smtClean="0"/>
              <a:t>1 Academic – election/nomination </a:t>
            </a:r>
            <a:r>
              <a:rPr lang="en-US" sz="2800" dirty="0" smtClean="0"/>
              <a:t>- RUB</a:t>
            </a:r>
            <a:endParaRPr lang="en-US" sz="2800" dirty="0" smtClean="0"/>
          </a:p>
          <a:p>
            <a:r>
              <a:rPr lang="en-US" sz="2800" dirty="0" smtClean="0"/>
              <a:t>1 </a:t>
            </a:r>
            <a:r>
              <a:rPr lang="en-US" sz="2800" dirty="0" smtClean="0"/>
              <a:t>FBO </a:t>
            </a:r>
            <a:r>
              <a:rPr lang="en-US" sz="2800" dirty="0" smtClean="0"/>
              <a:t>- </a:t>
            </a:r>
            <a:r>
              <a:rPr lang="en-US" sz="2800" dirty="0" smtClean="0"/>
              <a:t>election/nomination - CRO</a:t>
            </a:r>
            <a:endParaRPr lang="en-US" sz="2800" dirty="0" smtClean="0"/>
          </a:p>
          <a:p>
            <a:r>
              <a:rPr lang="en-US" sz="2800" dirty="0" smtClean="0"/>
              <a:t>1 PLWD </a:t>
            </a:r>
            <a:r>
              <a:rPr lang="en-US" sz="2800" dirty="0"/>
              <a:t>– </a:t>
            </a:r>
            <a:r>
              <a:rPr lang="en-US" sz="2800" dirty="0" smtClean="0"/>
              <a:t>election  - </a:t>
            </a:r>
            <a:r>
              <a:rPr lang="en-US" sz="2800" dirty="0" err="1" smtClean="0"/>
              <a:t>Lhaksam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r>
              <a:rPr lang="en-US" sz="2800" dirty="0" smtClean="0"/>
              <a:t>1 KAP </a:t>
            </a:r>
            <a:r>
              <a:rPr lang="en-US" sz="2800" dirty="0"/>
              <a:t>– </a:t>
            </a:r>
            <a:r>
              <a:rPr lang="en-US" sz="2800" dirty="0" smtClean="0"/>
              <a:t>election – LGBT and TB (alternate) </a:t>
            </a:r>
            <a:endParaRPr lang="en-US" sz="2800" dirty="0" smtClean="0"/>
          </a:p>
          <a:p>
            <a:r>
              <a:rPr lang="en-US" sz="2800" dirty="0" smtClean="0"/>
              <a:t>1 Private – election (ideally) / nomination </a:t>
            </a:r>
            <a:r>
              <a:rPr lang="en-US" sz="2800" dirty="0" smtClean="0"/>
              <a:t>– BCCI 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1400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Election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Duration to nomination/elect members</a:t>
            </a:r>
          </a:p>
          <a:p>
            <a:r>
              <a:rPr lang="en-US" dirty="0" smtClean="0"/>
              <a:t>Frequent changes in membership</a:t>
            </a:r>
          </a:p>
          <a:p>
            <a:r>
              <a:rPr lang="en-US" dirty="0" smtClean="0"/>
              <a:t>No notice </a:t>
            </a:r>
            <a:r>
              <a:rPr lang="en-US" dirty="0" smtClean="0"/>
              <a:t>of change in membership to CCM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00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662</Words>
  <Application>Microsoft Office PowerPoint</Application>
  <PresentationFormat>On-screen Show (4:3)</PresentationFormat>
  <Paragraphs>237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 </vt:lpstr>
      <vt:lpstr>Background</vt:lpstr>
      <vt:lpstr>PowerPoint Presentation</vt:lpstr>
      <vt:lpstr>PowerPoint Presentation</vt:lpstr>
      <vt:lpstr>Process of Nomination /Election</vt:lpstr>
      <vt:lpstr>Challenges in Election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Dell</cp:lastModifiedBy>
  <cp:revision>44</cp:revision>
  <cp:lastPrinted>2016-03-29T02:38:37Z</cp:lastPrinted>
  <dcterms:created xsi:type="dcterms:W3CDTF">2015-12-17T18:18:16Z</dcterms:created>
  <dcterms:modified xsi:type="dcterms:W3CDTF">2016-06-03T13:23:30Z</dcterms:modified>
</cp:coreProperties>
</file>