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4"/>
  </p:sldMasterIdLst>
  <p:notesMasterIdLst>
    <p:notesMasterId r:id="rId19"/>
  </p:notesMasterIdLst>
  <p:handoutMasterIdLst>
    <p:handoutMasterId r:id="rId20"/>
  </p:handoutMasterIdLst>
  <p:sldIdLst>
    <p:sldId id="264" r:id="rId5"/>
    <p:sldId id="265" r:id="rId6"/>
    <p:sldId id="278" r:id="rId7"/>
    <p:sldId id="279" r:id="rId8"/>
    <p:sldId id="301" r:id="rId9"/>
    <p:sldId id="295" r:id="rId10"/>
    <p:sldId id="299" r:id="rId11"/>
    <p:sldId id="296" r:id="rId12"/>
    <p:sldId id="297" r:id="rId13"/>
    <p:sldId id="300" r:id="rId14"/>
    <p:sldId id="293" r:id="rId15"/>
    <p:sldId id="283" r:id="rId16"/>
    <p:sldId id="292" r:id="rId17"/>
    <p:sldId id="281" r:id="rId18"/>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67">
          <p15:clr>
            <a:srgbClr val="A4A3A4"/>
          </p15:clr>
        </p15:guide>
        <p15:guide id="2" pos="4365">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an Nfamba" initials="AN" lastIdx="1" clrIdx="0">
    <p:extLst>
      <p:ext uri="{19B8F6BF-5375-455C-9EA6-DF929625EA0E}">
        <p15:presenceInfo xmlns:p15="http://schemas.microsoft.com/office/powerpoint/2012/main" userId="S-1-5-21-1972947126-4036046197-3403558240-302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3F72"/>
    <a:srgbClr val="005AAA"/>
    <a:srgbClr val="809FB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22" autoAdjust="0"/>
  </p:normalViewPr>
  <p:slideViewPr>
    <p:cSldViewPr snapToGrid="0" snapToObjects="1" showGuides="1">
      <p:cViewPr varScale="1">
        <p:scale>
          <a:sx n="100" d="100"/>
          <a:sy n="100" d="100"/>
        </p:scale>
        <p:origin x="456" y="90"/>
      </p:cViewPr>
      <p:guideLst>
        <p:guide orient="horz" pos="2567"/>
        <p:guide pos="4365"/>
      </p:guideLst>
    </p:cSldViewPr>
  </p:slideViewPr>
  <p:outlineViewPr>
    <p:cViewPr>
      <p:scale>
        <a:sx n="33" d="100"/>
        <a:sy n="33" d="100"/>
      </p:scale>
      <p:origin x="0" y="2288"/>
    </p:cViewPr>
  </p:outlineViewPr>
  <p:notesTextViewPr>
    <p:cViewPr>
      <p:scale>
        <a:sx n="100" d="100"/>
        <a:sy n="100" d="100"/>
      </p:scale>
      <p:origin x="0" y="0"/>
    </p:cViewPr>
  </p:notesTextViewPr>
  <p:notesViewPr>
    <p:cSldViewPr snapToGrid="0" snapToObjects="1">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04D4827-EA02-B64F-967E-6B31CC928B92}" type="datetimeFigureOut">
              <a:rPr lang="en-US" smtClean="0"/>
              <a:t>6/16/2015</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5FCA21E-29DE-F741-979D-CB9352D77B83}" type="slidenum">
              <a:rPr lang="en-US" smtClean="0"/>
              <a:t>‹#›</a:t>
            </a:fld>
            <a:endParaRPr lang="en-US"/>
          </a:p>
        </p:txBody>
      </p:sp>
    </p:spTree>
    <p:extLst>
      <p:ext uri="{BB962C8B-B14F-4D97-AF65-F5344CB8AC3E}">
        <p14:creationId xmlns:p14="http://schemas.microsoft.com/office/powerpoint/2010/main" val="8061385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08174E8-EC8E-354D-95D5-705426745375}" type="datetimeFigureOut">
              <a:rPr lang="en-US" smtClean="0"/>
              <a:t>6/16/2015</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DC366F2-1B82-8E43-B983-045388936D7F}" type="slidenum">
              <a:rPr lang="en-US" smtClean="0"/>
              <a:t>‹#›</a:t>
            </a:fld>
            <a:endParaRPr lang="en-US"/>
          </a:p>
        </p:txBody>
      </p:sp>
    </p:spTree>
    <p:extLst>
      <p:ext uri="{BB962C8B-B14F-4D97-AF65-F5344CB8AC3E}">
        <p14:creationId xmlns:p14="http://schemas.microsoft.com/office/powerpoint/2010/main" val="1835171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DC366F2-1B82-8E43-B983-045388936D7F}" type="slidenum">
              <a:rPr lang="en-US" smtClean="0"/>
              <a:t>0</a:t>
            </a:fld>
            <a:endParaRPr lang="en-US"/>
          </a:p>
        </p:txBody>
      </p:sp>
    </p:spTree>
    <p:extLst>
      <p:ext uri="{BB962C8B-B14F-4D97-AF65-F5344CB8AC3E}">
        <p14:creationId xmlns:p14="http://schemas.microsoft.com/office/powerpoint/2010/main" val="718016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DC366F2-1B82-8E43-B983-045388936D7F}" type="slidenum">
              <a:rPr lang="en-US" smtClean="0"/>
              <a:t>1</a:t>
            </a:fld>
            <a:endParaRPr lang="en-US"/>
          </a:p>
        </p:txBody>
      </p:sp>
    </p:spTree>
    <p:extLst>
      <p:ext uri="{BB962C8B-B14F-4D97-AF65-F5344CB8AC3E}">
        <p14:creationId xmlns:p14="http://schemas.microsoft.com/office/powerpoint/2010/main" val="42676434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Title Sl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fld id="{62775BF8-2EF4-E149-B2E0-F8C316D69E3A}" type="datetime1">
              <a:rPr lang="en-US" smtClean="0"/>
              <a:t>6/16/2015</a:t>
            </a:fld>
            <a:endParaRPr lang="en-US"/>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US"/>
          </a:p>
        </p:txBody>
      </p:sp>
      <p:sp>
        <p:nvSpPr>
          <p:cNvPr id="11" name="Rectangle 10"/>
          <p:cNvSpPr/>
          <p:nvPr userDrawn="1"/>
        </p:nvSpPr>
        <p:spPr>
          <a:xfrm>
            <a:off x="0" y="0"/>
            <a:ext cx="9162000" cy="51516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858" y="4604114"/>
            <a:ext cx="1767600" cy="206552"/>
          </a:xfrm>
          <a:prstGeom prst="rect">
            <a:avLst/>
          </a:prstGeom>
        </p:spPr>
      </p:pic>
      <p:sp>
        <p:nvSpPr>
          <p:cNvPr id="7" name="Rectangle 6"/>
          <p:cNvSpPr/>
          <p:nvPr userDrawn="1"/>
        </p:nvSpPr>
        <p:spPr>
          <a:xfrm>
            <a:off x="0" y="0"/>
            <a:ext cx="9162000" cy="4363200"/>
          </a:xfrm>
          <a:prstGeom prst="rect">
            <a:avLst/>
          </a:prstGeom>
          <a:solidFill>
            <a:srgbClr val="003F7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rgbwith white.BMP"/>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65" y="4646086"/>
            <a:ext cx="1764000" cy="222503"/>
          </a:xfrm>
          <a:prstGeom prst="rect">
            <a:avLst/>
          </a:prstGeom>
        </p:spPr>
      </p:pic>
    </p:spTree>
    <p:extLst>
      <p:ext uri="{BB962C8B-B14F-4D97-AF65-F5344CB8AC3E}">
        <p14:creationId xmlns:p14="http://schemas.microsoft.com/office/powerpoint/2010/main" val="1692511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0000" y="450000"/>
            <a:ext cx="8064000" cy="85725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1D1E3EDB-D7EB-F14E-A6D1-748C03EC5EDC}" type="slidenum">
              <a:rPr lang="en-US" smtClean="0"/>
              <a:t>‹#›</a:t>
            </a:fld>
            <a:endParaRPr lang="en-US" dirty="0"/>
          </a:p>
        </p:txBody>
      </p:sp>
    </p:spTree>
    <p:extLst>
      <p:ext uri="{BB962C8B-B14F-4D97-AF65-F5344CB8AC3E}">
        <p14:creationId xmlns:p14="http://schemas.microsoft.com/office/powerpoint/2010/main" val="658097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2" name="Title 1"/>
          <p:cNvSpPr>
            <a:spLocks noGrp="1"/>
          </p:cNvSpPr>
          <p:nvPr>
            <p:ph type="ctrTitle"/>
          </p:nvPr>
        </p:nvSpPr>
        <p:spPr>
          <a:xfrm>
            <a:off x="540000" y="450000"/>
            <a:ext cx="8064000" cy="425200"/>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540000" y="864000"/>
            <a:ext cx="8064000" cy="3960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1D1E3EDB-D7EB-F14E-A6D1-748C03EC5EDC}" type="slidenum">
              <a:rPr lang="en-US" smtClean="0"/>
              <a:t>‹#›</a:t>
            </a:fld>
            <a:endParaRPr lang="en-US" dirty="0"/>
          </a:p>
        </p:txBody>
      </p:sp>
      <p:sp>
        <p:nvSpPr>
          <p:cNvPr id="7" name="Content Placeholder 2"/>
          <p:cNvSpPr>
            <a:spLocks noGrp="1"/>
          </p:cNvSpPr>
          <p:nvPr>
            <p:ph idx="13"/>
          </p:nvPr>
        </p:nvSpPr>
        <p:spPr>
          <a:xfrm>
            <a:off x="539999" y="1351107"/>
            <a:ext cx="80640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01602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s with pictur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1D1E3EDB-D7EB-F14E-A6D1-748C03EC5EDC}" type="slidenum">
              <a:rPr lang="en-US" smtClean="0"/>
              <a:t>‹#›</a:t>
            </a:fld>
            <a:endParaRPr lang="en-US" dirty="0"/>
          </a:p>
        </p:txBody>
      </p:sp>
      <p:sp>
        <p:nvSpPr>
          <p:cNvPr id="8" name="Content Placeholder 2"/>
          <p:cNvSpPr>
            <a:spLocks noGrp="1"/>
          </p:cNvSpPr>
          <p:nvPr>
            <p:ph idx="13"/>
          </p:nvPr>
        </p:nvSpPr>
        <p:spPr>
          <a:xfrm>
            <a:off x="539999" y="1369903"/>
            <a:ext cx="3960000" cy="3151293"/>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4"/>
          <p:cNvSpPr>
            <a:spLocks noGrp="1"/>
          </p:cNvSpPr>
          <p:nvPr>
            <p:ph type="body" sz="quarter" idx="15"/>
          </p:nvPr>
        </p:nvSpPr>
        <p:spPr>
          <a:xfrm>
            <a:off x="4642766" y="4223809"/>
            <a:ext cx="3961234" cy="411162"/>
          </a:xfrm>
        </p:spPr>
        <p:txBody>
          <a:bodyPr lIns="0" tIns="0" anchor="t" anchorCtr="0">
            <a:noAutofit/>
          </a:bodyPr>
          <a:lstStyle>
            <a:lvl1pPr marL="0" indent="0">
              <a:lnSpc>
                <a:spcPts val="720"/>
              </a:lnSpc>
              <a:spcBef>
                <a:spcPts val="0"/>
              </a:spcBef>
              <a:buNone/>
              <a:defRPr sz="600" b="0" i="1"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Picture Placeholder 2"/>
          <p:cNvSpPr>
            <a:spLocks noGrp="1"/>
          </p:cNvSpPr>
          <p:nvPr>
            <p:ph type="pic" idx="1"/>
          </p:nvPr>
        </p:nvSpPr>
        <p:spPr>
          <a:xfrm>
            <a:off x="4642766" y="1015965"/>
            <a:ext cx="3960000" cy="3064968"/>
          </a:xfrm>
          <a:solidFill>
            <a:schemeClr val="accent1">
              <a:lumMod val="20000"/>
              <a:lumOff val="80000"/>
            </a:schemeClr>
          </a:solidFill>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Text Placeholder 4"/>
          <p:cNvSpPr>
            <a:spLocks noGrp="1"/>
          </p:cNvSpPr>
          <p:nvPr>
            <p:ph type="body" sz="quarter" idx="3"/>
          </p:nvPr>
        </p:nvSpPr>
        <p:spPr>
          <a:xfrm>
            <a:off x="4639718" y="404665"/>
            <a:ext cx="3963048" cy="213360"/>
          </a:xfrm>
        </p:spPr>
        <p:txBody>
          <a:bodyPr lIns="0" tIns="0" anchor="t" anchorCtr="0">
            <a:noAutofit/>
          </a:bodyPr>
          <a:lstStyle>
            <a:lvl1pPr marL="0" indent="0">
              <a:buNone/>
              <a:defRPr sz="1200" b="0" i="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itle 1"/>
          <p:cNvSpPr>
            <a:spLocks noGrp="1"/>
          </p:cNvSpPr>
          <p:nvPr>
            <p:ph type="ctrTitle"/>
          </p:nvPr>
        </p:nvSpPr>
        <p:spPr>
          <a:xfrm>
            <a:off x="540000" y="450000"/>
            <a:ext cx="4023533" cy="441960"/>
          </a:xfrm>
        </p:spPr>
        <p:txBody>
          <a:bodyPr anchor="t" anchorCtr="0"/>
          <a:lstStyle/>
          <a:p>
            <a:r>
              <a:rPr lang="en-US" smtClean="0"/>
              <a:t>Click to edit Master title style</a:t>
            </a:r>
            <a:endParaRPr lang="en-US" dirty="0"/>
          </a:p>
        </p:txBody>
      </p:sp>
      <p:sp>
        <p:nvSpPr>
          <p:cNvPr id="13" name="Subtitle 2"/>
          <p:cNvSpPr>
            <a:spLocks noGrp="1"/>
          </p:cNvSpPr>
          <p:nvPr>
            <p:ph type="subTitle" idx="16"/>
          </p:nvPr>
        </p:nvSpPr>
        <p:spPr>
          <a:xfrm>
            <a:off x="540000" y="864000"/>
            <a:ext cx="4023533" cy="43200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0" name="Text Placeholder 4"/>
          <p:cNvSpPr>
            <a:spLocks noGrp="1"/>
          </p:cNvSpPr>
          <p:nvPr>
            <p:ph type="body" sz="quarter" idx="17"/>
          </p:nvPr>
        </p:nvSpPr>
        <p:spPr>
          <a:xfrm>
            <a:off x="4639718" y="599102"/>
            <a:ext cx="3963048" cy="264898"/>
          </a:xfrm>
        </p:spPr>
        <p:txBody>
          <a:bodyPr lIns="0" tIns="0" anchor="t" anchorCtr="0">
            <a:noAutofit/>
          </a:bodyPr>
          <a:lstStyle>
            <a:lvl1pPr marL="0" indent="0">
              <a:buNone/>
              <a:defRPr sz="1200" b="0" i="0" baseline="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2712963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D1E3EDB-D7EB-F14E-A6D1-748C03EC5EDC}" type="slidenum">
              <a:rPr lang="en-US" smtClean="0"/>
              <a:t>‹#›</a:t>
            </a:fld>
            <a:endParaRPr lang="en-US" dirty="0"/>
          </a:p>
        </p:txBody>
      </p:sp>
      <p:sp>
        <p:nvSpPr>
          <p:cNvPr id="14" name="Content Placeholder 2"/>
          <p:cNvSpPr>
            <a:spLocks noGrp="1"/>
          </p:cNvSpPr>
          <p:nvPr>
            <p:ph idx="13"/>
          </p:nvPr>
        </p:nvSpPr>
        <p:spPr>
          <a:xfrm>
            <a:off x="539999" y="1463040"/>
            <a:ext cx="3960000" cy="3151293"/>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itle 1"/>
          <p:cNvSpPr>
            <a:spLocks noGrp="1"/>
          </p:cNvSpPr>
          <p:nvPr>
            <p:ph type="ctrTitle"/>
          </p:nvPr>
        </p:nvSpPr>
        <p:spPr>
          <a:xfrm>
            <a:off x="540000" y="450000"/>
            <a:ext cx="8064000" cy="441960"/>
          </a:xfrm>
        </p:spPr>
        <p:txBody>
          <a:bodyPr anchor="t" anchorCtr="0"/>
          <a:lstStyle/>
          <a:p>
            <a:r>
              <a:rPr lang="en-US" smtClean="0"/>
              <a:t>Click to edit Master title style</a:t>
            </a:r>
            <a:endParaRPr lang="en-US" dirty="0"/>
          </a:p>
        </p:txBody>
      </p:sp>
      <p:sp>
        <p:nvSpPr>
          <p:cNvPr id="16" name="Subtitle 2"/>
          <p:cNvSpPr>
            <a:spLocks noGrp="1"/>
          </p:cNvSpPr>
          <p:nvPr>
            <p:ph type="subTitle" idx="16"/>
          </p:nvPr>
        </p:nvSpPr>
        <p:spPr>
          <a:xfrm>
            <a:off x="540000" y="864000"/>
            <a:ext cx="8064000" cy="43200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8" name="Content Placeholder 2"/>
          <p:cNvSpPr>
            <a:spLocks noGrp="1"/>
          </p:cNvSpPr>
          <p:nvPr>
            <p:ph idx="17"/>
          </p:nvPr>
        </p:nvSpPr>
        <p:spPr>
          <a:xfrm>
            <a:off x="4644000" y="1469813"/>
            <a:ext cx="3960000" cy="3151293"/>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36836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D1E3EDB-D7EB-F14E-A6D1-748C03EC5EDC}" type="slidenum">
              <a:rPr lang="en-US" smtClean="0"/>
              <a:t>‹#›</a:t>
            </a:fld>
            <a:endParaRPr lang="en-US" dirty="0"/>
          </a:p>
        </p:txBody>
      </p:sp>
      <p:sp>
        <p:nvSpPr>
          <p:cNvPr id="5" name="Picture Placeholder 2"/>
          <p:cNvSpPr>
            <a:spLocks noGrp="1"/>
          </p:cNvSpPr>
          <p:nvPr>
            <p:ph type="pic" idx="1"/>
          </p:nvPr>
        </p:nvSpPr>
        <p:spPr>
          <a:xfrm>
            <a:off x="540000" y="1278467"/>
            <a:ext cx="8064000" cy="3369734"/>
          </a:xfrm>
          <a:solidFill>
            <a:schemeClr val="accent1">
              <a:lumMod val="20000"/>
              <a:lumOff val="80000"/>
            </a:schemeClr>
          </a:solidFill>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6" name="Subtitle 2"/>
          <p:cNvSpPr>
            <a:spLocks noGrp="1"/>
          </p:cNvSpPr>
          <p:nvPr>
            <p:ph type="subTitle" idx="13"/>
          </p:nvPr>
        </p:nvSpPr>
        <p:spPr>
          <a:xfrm>
            <a:off x="540000" y="864000"/>
            <a:ext cx="8064000" cy="338267"/>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Title 1"/>
          <p:cNvSpPr>
            <a:spLocks noGrp="1"/>
          </p:cNvSpPr>
          <p:nvPr>
            <p:ph type="ctrTitle"/>
          </p:nvPr>
        </p:nvSpPr>
        <p:spPr>
          <a:xfrm>
            <a:off x="540000" y="450000"/>
            <a:ext cx="8064000" cy="441960"/>
          </a:xfrm>
        </p:spPr>
        <p:txBody>
          <a:bodyPr anchor="t" anchorCtr="0"/>
          <a:lstStyle/>
          <a:p>
            <a:r>
              <a:rPr lang="en-US" smtClean="0"/>
              <a:t>Click to edit Master title style</a:t>
            </a:r>
            <a:endParaRPr lang="en-US" dirty="0"/>
          </a:p>
        </p:txBody>
      </p:sp>
    </p:spTree>
    <p:extLst>
      <p:ext uri="{BB962C8B-B14F-4D97-AF65-F5344CB8AC3E}">
        <p14:creationId xmlns:p14="http://schemas.microsoft.com/office/powerpoint/2010/main" val="3979999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1D1E3EDB-D7EB-F14E-A6D1-748C03EC5EDC}" type="slidenum">
              <a:rPr lang="en-US" smtClean="0"/>
              <a:t>‹#›</a:t>
            </a:fld>
            <a:endParaRPr lang="en-US" dirty="0"/>
          </a:p>
        </p:txBody>
      </p:sp>
    </p:spTree>
    <p:extLst>
      <p:ext uri="{BB962C8B-B14F-4D97-AF65-F5344CB8AC3E}">
        <p14:creationId xmlns:p14="http://schemas.microsoft.com/office/powerpoint/2010/main" val="2719268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D1E3EDB-D7EB-F14E-A6D1-748C03EC5EDC}" type="slidenum">
              <a:rPr lang="en-US" smtClean="0"/>
              <a:pPr/>
              <a:t>‹#›</a:t>
            </a:fld>
            <a:endParaRPr lang="en-US" dirty="0"/>
          </a:p>
        </p:txBody>
      </p:sp>
    </p:spTree>
    <p:extLst>
      <p:ext uri="{BB962C8B-B14F-4D97-AF65-F5344CB8AC3E}">
        <p14:creationId xmlns:p14="http://schemas.microsoft.com/office/powerpoint/2010/main" val="523965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1870" y="450000"/>
            <a:ext cx="8064000" cy="857250"/>
          </a:xfrm>
          <a:prstGeom prst="rect">
            <a:avLst/>
          </a:prstGeom>
        </p:spPr>
        <p:txBody>
          <a:bodyPr vert="horz" lIns="0" tIns="0" rIns="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0000" y="1351107"/>
            <a:ext cx="8064000" cy="3394472"/>
          </a:xfrm>
          <a:prstGeom prst="rect">
            <a:avLst/>
          </a:prstGeom>
        </p:spPr>
        <p:txBody>
          <a:bodyPr vert="horz" lIns="0" tIns="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553200" y="4750331"/>
            <a:ext cx="2133600" cy="273844"/>
          </a:xfrm>
          <a:prstGeom prst="rect">
            <a:avLst/>
          </a:prstGeom>
        </p:spPr>
        <p:txBody>
          <a:bodyPr vert="horz" lIns="91440" tIns="45720" rIns="91440" bIns="45720" rtlCol="0" anchor="ctr"/>
          <a:lstStyle>
            <a:lvl1pPr algn="r">
              <a:tabLst>
                <a:tab pos="1163638" algn="l"/>
              </a:tabLst>
              <a:defRPr sz="1000">
                <a:solidFill>
                  <a:schemeClr val="bg1">
                    <a:lumMod val="75000"/>
                  </a:schemeClr>
                </a:solidFill>
                <a:latin typeface="Arial"/>
                <a:cs typeface="Arial"/>
              </a:defRPr>
            </a:lvl1pPr>
          </a:lstStyle>
          <a:p>
            <a:fld id="{1D1E3EDB-D7EB-F14E-A6D1-748C03EC5EDC}" type="slidenum">
              <a:rPr lang="en-US" smtClean="0"/>
              <a:pPr/>
              <a:t>‹#›</a:t>
            </a:fld>
            <a:endParaRPr lang="en-US" dirty="0"/>
          </a:p>
        </p:txBody>
      </p:sp>
      <p:pic>
        <p:nvPicPr>
          <p:cNvPr id="7" name="Picture 6"/>
          <p:cNvPicPr>
            <a:picLocks noChangeAspect="1"/>
          </p:cNvPicPr>
          <p:nvPr userDrawn="1"/>
        </p:nvPicPr>
        <p:blipFill>
          <a:blip r:embed="rId10"/>
          <a:stretch>
            <a:fillRect/>
          </a:stretch>
        </p:blipFill>
        <p:spPr>
          <a:xfrm>
            <a:off x="540000" y="4798800"/>
            <a:ext cx="7635600" cy="175784"/>
          </a:xfrm>
          <a:prstGeom prst="rect">
            <a:avLst/>
          </a:prstGeom>
        </p:spPr>
      </p:pic>
      <p:sp>
        <p:nvSpPr>
          <p:cNvPr id="11" name="TextBox 10"/>
          <p:cNvSpPr txBox="1"/>
          <p:nvPr userDrawn="1"/>
        </p:nvSpPr>
        <p:spPr>
          <a:xfrm>
            <a:off x="0" y="0"/>
            <a:ext cx="9162000" cy="182880"/>
          </a:xfrm>
          <a:prstGeom prst="rect">
            <a:avLst/>
          </a:prstGeom>
          <a:solidFill>
            <a:srgbClr val="003F72"/>
          </a:solidFill>
        </p:spPr>
        <p:txBody>
          <a:bodyPr wrap="square" rtlCol="0">
            <a:spAutoFit/>
          </a:bodyPr>
          <a:lstStyle/>
          <a:p>
            <a:endParaRPr lang="en-US" dirty="0"/>
          </a:p>
        </p:txBody>
      </p:sp>
    </p:spTree>
    <p:extLst>
      <p:ext uri="{BB962C8B-B14F-4D97-AF65-F5344CB8AC3E}">
        <p14:creationId xmlns:p14="http://schemas.microsoft.com/office/powerpoint/2010/main" val="4093673870"/>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49" r:id="rId3"/>
    <p:sldLayoutId id="2147483652" r:id="rId4"/>
    <p:sldLayoutId id="2147483653" r:id="rId5"/>
    <p:sldLayoutId id="2147483655" r:id="rId6"/>
    <p:sldLayoutId id="2147483654" r:id="rId7"/>
    <p:sldLayoutId id="2147483661" r:id="rId8"/>
  </p:sldLayoutIdLst>
  <p:hf hdr="0" ftr="0" dt="0"/>
  <p:txStyles>
    <p:titleStyle>
      <a:lvl1pPr algn="l" defTabSz="457200" rtl="0" eaLnBrk="1" latinLnBrk="0" hangingPunct="1">
        <a:spcBef>
          <a:spcPct val="0"/>
        </a:spcBef>
        <a:buNone/>
        <a:defRPr sz="2400" kern="1200" baseline="0">
          <a:solidFill>
            <a:schemeClr val="tx1"/>
          </a:solidFill>
          <a:latin typeface="Arial"/>
          <a:ea typeface="+mj-ea"/>
          <a:cs typeface="+mj-cs"/>
        </a:defRPr>
      </a:lvl1pPr>
    </p:titleStyle>
    <p:bodyStyle>
      <a:lvl1pPr marL="0" indent="0" algn="l" defTabSz="457200" rtl="0" eaLnBrk="1" latinLnBrk="0" hangingPunct="1">
        <a:lnSpc>
          <a:spcPts val="1900"/>
        </a:lnSpc>
        <a:spcBef>
          <a:spcPts val="0"/>
        </a:spcBef>
        <a:buFontTx/>
        <a:buNone/>
        <a:defRPr sz="1800" kern="1200" baseline="0">
          <a:solidFill>
            <a:schemeClr val="tx1"/>
          </a:solidFill>
          <a:latin typeface="+mn-lt"/>
          <a:ea typeface="+mn-ea"/>
          <a:cs typeface="+mn-cs"/>
        </a:defRPr>
      </a:lvl1pPr>
      <a:lvl2pPr marL="0" indent="0" algn="l" defTabSz="457200" rtl="0" eaLnBrk="1" latinLnBrk="0" hangingPunct="1">
        <a:lnSpc>
          <a:spcPts val="1900"/>
        </a:lnSpc>
        <a:spcBef>
          <a:spcPts val="0"/>
        </a:spcBef>
        <a:buFontTx/>
        <a:buNone/>
        <a:defRPr sz="1800" kern="1200">
          <a:solidFill>
            <a:schemeClr val="tx1">
              <a:lumMod val="50000"/>
              <a:lumOff val="50000"/>
            </a:schemeClr>
          </a:solidFill>
          <a:latin typeface="Arial"/>
          <a:ea typeface="+mn-ea"/>
          <a:cs typeface="+mn-cs"/>
        </a:defRPr>
      </a:lvl2pPr>
      <a:lvl3pPr marL="0" indent="0" algn="l" defTabSz="457200" rtl="0" eaLnBrk="1" latinLnBrk="0" hangingPunct="1">
        <a:lnSpc>
          <a:spcPts val="1700"/>
        </a:lnSpc>
        <a:spcBef>
          <a:spcPts val="0"/>
        </a:spcBef>
        <a:buFontTx/>
        <a:buNone/>
        <a:defRPr sz="1600" kern="1200" baseline="0">
          <a:solidFill>
            <a:schemeClr val="tx1"/>
          </a:solidFill>
          <a:latin typeface="Arial"/>
          <a:ea typeface="+mn-ea"/>
          <a:cs typeface="+mn-cs"/>
        </a:defRPr>
      </a:lvl3pPr>
      <a:lvl4pPr marL="262800" indent="-136800" algn="l" defTabSz="457200" rtl="0" eaLnBrk="1" latinLnBrk="0" hangingPunct="1">
        <a:spcBef>
          <a:spcPts val="0"/>
        </a:spcBef>
        <a:buFont typeface="Lucida Grande"/>
        <a:buChar char="&gt;"/>
        <a:defRPr sz="1600" kern="1200" baseline="0">
          <a:solidFill>
            <a:schemeClr val="tx1">
              <a:lumMod val="50000"/>
              <a:lumOff val="50000"/>
            </a:schemeClr>
          </a:solidFill>
          <a:latin typeface="Arial"/>
          <a:ea typeface="+mn-ea"/>
          <a:cs typeface="+mn-cs"/>
        </a:defRPr>
      </a:lvl4pPr>
      <a:lvl5pPr marL="457200" indent="-136800" algn="l" defTabSz="457200" rtl="0" eaLnBrk="1" latinLnBrk="0" hangingPunct="1">
        <a:lnSpc>
          <a:spcPts val="1400"/>
        </a:lnSpc>
        <a:spcBef>
          <a:spcPts val="0"/>
        </a:spcBef>
        <a:buFont typeface="Arial"/>
        <a:buChar char="–"/>
        <a:defRPr sz="1200" kern="1200" baseline="0">
          <a:solidFill>
            <a:schemeClr val="tx1">
              <a:lumMod val="50000"/>
              <a:lumOff val="50000"/>
            </a:schemeClr>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46556" y="2502282"/>
            <a:ext cx="8089444" cy="1008000"/>
          </a:xfrm>
          <a:prstGeom prst="rect">
            <a:avLst/>
          </a:prstGeom>
        </p:spPr>
        <p:txBody>
          <a:bodyPr vert="horz" lIns="0" tIns="0" rIns="91440" bIns="45720" rtlCol="0" anchor="t" anchorCtr="0">
            <a:normAutofit/>
          </a:bodyPr>
          <a:lstStyle>
            <a:lvl1pPr algn="l" defTabSz="914400" rtl="0" eaLnBrk="1" latinLnBrk="0" hangingPunct="1">
              <a:spcBef>
                <a:spcPct val="0"/>
              </a:spcBef>
              <a:buNone/>
              <a:defRPr sz="2400" kern="1200" baseline="0">
                <a:solidFill>
                  <a:schemeClr val="tx1"/>
                </a:solidFill>
                <a:latin typeface="+mj-lt"/>
                <a:ea typeface="+mj-ea"/>
                <a:cs typeface="+mj-cs"/>
              </a:defRPr>
            </a:lvl1pPr>
          </a:lstStyle>
          <a:p>
            <a:pPr>
              <a:lnSpc>
                <a:spcPts val="2300"/>
              </a:lnSpc>
            </a:pPr>
            <a:r>
              <a:rPr lang="en-US" sz="1800" dirty="0">
                <a:solidFill>
                  <a:schemeClr val="bg1"/>
                </a:solidFill>
                <a:latin typeface="Arial" pitchFamily="34" charset="0"/>
              </a:rPr>
              <a:t>Debrief – Global Fund CT mission </a:t>
            </a:r>
            <a:r>
              <a:rPr lang="en-US" sz="1800" dirty="0" smtClean="0">
                <a:solidFill>
                  <a:schemeClr val="bg1"/>
                </a:solidFill>
                <a:latin typeface="Arial" pitchFamily="34" charset="0"/>
              </a:rPr>
              <a:t>Bhutan 9-12 June 2015</a:t>
            </a:r>
            <a:r>
              <a:rPr lang="en-US" sz="1800" dirty="0">
                <a:solidFill>
                  <a:schemeClr val="bg1"/>
                </a:solidFill>
                <a:latin typeface="Arial" pitchFamily="34" charset="0"/>
              </a:rPr>
              <a:t/>
            </a:r>
            <a:br>
              <a:rPr lang="en-US" sz="1800" dirty="0">
                <a:solidFill>
                  <a:schemeClr val="bg1"/>
                </a:solidFill>
                <a:latin typeface="Arial" pitchFamily="34" charset="0"/>
              </a:rPr>
            </a:br>
            <a:r>
              <a:rPr lang="en-US" sz="1800" dirty="0">
                <a:solidFill>
                  <a:srgbClr val="809FB9"/>
                </a:solidFill>
                <a:latin typeface="Arial" pitchFamily="34" charset="0"/>
              </a:rPr>
              <a:t>Debrief with CCM </a:t>
            </a:r>
            <a:r>
              <a:rPr lang="en-US" sz="1800" dirty="0" smtClean="0">
                <a:solidFill>
                  <a:srgbClr val="809FB9"/>
                </a:solidFill>
                <a:latin typeface="Arial" pitchFamily="34" charset="0"/>
              </a:rPr>
              <a:t>Chair, Director and Chief Program Officer </a:t>
            </a:r>
            <a:r>
              <a:rPr lang="en-US" sz="1800" dirty="0" err="1" smtClean="0">
                <a:solidFill>
                  <a:srgbClr val="809FB9"/>
                </a:solidFill>
                <a:latin typeface="Arial" pitchFamily="34" charset="0"/>
              </a:rPr>
              <a:t>DoPH</a:t>
            </a:r>
            <a:r>
              <a:rPr lang="en-US" sz="1800" dirty="0" smtClean="0">
                <a:solidFill>
                  <a:srgbClr val="809FB9"/>
                </a:solidFill>
                <a:latin typeface="Arial" pitchFamily="34" charset="0"/>
              </a:rPr>
              <a:t>, CCM members</a:t>
            </a:r>
            <a:endParaRPr lang="en-US" sz="1800" dirty="0">
              <a:solidFill>
                <a:srgbClr val="809FB9"/>
              </a:solidFill>
              <a:latin typeface="Arial" pitchFamily="34" charset="0"/>
            </a:endParaRPr>
          </a:p>
        </p:txBody>
      </p:sp>
      <p:sp>
        <p:nvSpPr>
          <p:cNvPr id="3" name="Subtitle 2"/>
          <p:cNvSpPr txBox="1">
            <a:spLocks/>
          </p:cNvSpPr>
          <p:nvPr/>
        </p:nvSpPr>
        <p:spPr>
          <a:xfrm>
            <a:off x="541565" y="3616196"/>
            <a:ext cx="6934200" cy="637032"/>
          </a:xfrm>
          <a:prstGeom prst="rect">
            <a:avLst/>
          </a:prstGeom>
        </p:spPr>
        <p:txBody>
          <a:bodyPr vert="horz" lIns="0" tIns="0" rIns="91440" bIns="45720" rtlCol="0">
            <a:normAutofit/>
          </a:bodyPr>
          <a:lstStyle>
            <a:lvl1pPr marL="0" indent="0" algn="l" defTabSz="914400" rtl="0" eaLnBrk="1" latinLnBrk="0" hangingPunct="1">
              <a:spcBef>
                <a:spcPts val="0"/>
              </a:spcBef>
              <a:buFontTx/>
              <a:buNone/>
              <a:defRPr sz="1800" kern="1200" baseline="0">
                <a:solidFill>
                  <a:schemeClr val="tx1">
                    <a:lumMod val="50000"/>
                    <a:lumOff val="50000"/>
                  </a:schemeClr>
                </a:solidFill>
                <a:latin typeface="+mn-lt"/>
                <a:ea typeface="+mn-ea"/>
                <a:cs typeface="+mn-cs"/>
              </a:defRPr>
            </a:lvl1pPr>
            <a:lvl2pPr marL="457200" indent="0" algn="ctr" defTabSz="914400" rtl="0" eaLnBrk="1" latinLnBrk="0" hangingPunct="1">
              <a:spcBef>
                <a:spcPts val="0"/>
              </a:spcBef>
              <a:buFontTx/>
              <a:buNone/>
              <a:defRPr sz="1800" kern="1200">
                <a:solidFill>
                  <a:schemeClr val="tx1">
                    <a:tint val="75000"/>
                  </a:schemeClr>
                </a:solidFill>
                <a:latin typeface="+mn-lt"/>
                <a:ea typeface="+mn-ea"/>
                <a:cs typeface="+mn-cs"/>
              </a:defRPr>
            </a:lvl2pPr>
            <a:lvl3pPr marL="914400" indent="0" algn="ctr" defTabSz="914400" rtl="0" eaLnBrk="1" latinLnBrk="0" hangingPunct="1">
              <a:spcBef>
                <a:spcPts val="0"/>
              </a:spcBef>
              <a:buFontTx/>
              <a:buNone/>
              <a:defRPr sz="1500" kern="1200">
                <a:solidFill>
                  <a:schemeClr val="tx1">
                    <a:tint val="75000"/>
                  </a:schemeClr>
                </a:solidFill>
                <a:latin typeface="+mn-lt"/>
                <a:ea typeface="+mn-ea"/>
                <a:cs typeface="+mn-cs"/>
              </a:defRPr>
            </a:lvl3pPr>
            <a:lvl4pPr marL="1371600" indent="0" algn="ctr" defTabSz="914400" rtl="0" eaLnBrk="1" latinLnBrk="0" hangingPunct="1">
              <a:spcBef>
                <a:spcPts val="0"/>
              </a:spcBef>
              <a:buFont typeface="Lucida Grande"/>
              <a:buNone/>
              <a:defRPr sz="1500" kern="1200">
                <a:solidFill>
                  <a:schemeClr val="tx1">
                    <a:tint val="75000"/>
                  </a:schemeClr>
                </a:solidFill>
                <a:latin typeface="+mn-lt"/>
                <a:ea typeface="+mn-ea"/>
                <a:cs typeface="+mn-cs"/>
              </a:defRPr>
            </a:lvl4pPr>
            <a:lvl5pPr marL="1828800" indent="0" algn="ctr" defTabSz="914400" rtl="0" eaLnBrk="1" latinLnBrk="0" hangingPunct="1">
              <a:spcBef>
                <a:spcPts val="0"/>
              </a:spcBef>
              <a:buFont typeface="Lucida Grande"/>
              <a:buNone/>
              <a:defRPr sz="12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ts val="1320"/>
              </a:lnSpc>
            </a:pPr>
            <a:r>
              <a:rPr lang="en-US" sz="1100" dirty="0" smtClean="0">
                <a:solidFill>
                  <a:srgbClr val="809FB9"/>
                </a:solidFill>
                <a:latin typeface="Arial"/>
                <a:cs typeface="Arial"/>
              </a:rPr>
              <a:t>12 June 2015</a:t>
            </a:r>
          </a:p>
          <a:p>
            <a:pPr>
              <a:lnSpc>
                <a:spcPts val="1320"/>
              </a:lnSpc>
            </a:pPr>
            <a:r>
              <a:rPr lang="en-US" sz="1100" dirty="0" smtClean="0">
                <a:solidFill>
                  <a:srgbClr val="809FB9"/>
                </a:solidFill>
                <a:latin typeface="Arial"/>
                <a:cs typeface="Arial"/>
              </a:rPr>
              <a:t>Thimphu, Bhutan</a:t>
            </a:r>
          </a:p>
        </p:txBody>
      </p:sp>
    </p:spTree>
    <p:extLst>
      <p:ext uri="{BB962C8B-B14F-4D97-AF65-F5344CB8AC3E}">
        <p14:creationId xmlns:p14="http://schemas.microsoft.com/office/powerpoint/2010/main" val="33032629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0" y="269431"/>
            <a:ext cx="8064000" cy="425200"/>
          </a:xfrm>
        </p:spPr>
        <p:txBody>
          <a:bodyPr/>
          <a:lstStyle/>
          <a:p>
            <a:r>
              <a:rPr lang="en-US" dirty="0" smtClean="0"/>
              <a:t>“Closures” existing TFM grants</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9</a:t>
            </a:fld>
            <a:endParaRPr lang="en-US" sz="1000" dirty="0"/>
          </a:p>
        </p:txBody>
      </p:sp>
      <p:sp>
        <p:nvSpPr>
          <p:cNvPr id="9" name="Content Placeholder 2"/>
          <p:cNvSpPr>
            <a:spLocks noGrp="1"/>
          </p:cNvSpPr>
          <p:nvPr>
            <p:ph idx="13"/>
          </p:nvPr>
        </p:nvSpPr>
        <p:spPr>
          <a:xfrm>
            <a:off x="539999" y="694631"/>
            <a:ext cx="7987552" cy="4024939"/>
          </a:xfrm>
        </p:spPr>
        <p:txBody>
          <a:bodyPr>
            <a:normAutofit/>
          </a:bodyPr>
          <a:lstStyle/>
          <a:p>
            <a:pPr lvl="2">
              <a:lnSpc>
                <a:spcPts val="1920"/>
              </a:lnSpc>
            </a:pPr>
            <a:endParaRPr lang="en-US" dirty="0" smtClean="0">
              <a:cs typeface="Arial"/>
            </a:endParaRPr>
          </a:p>
          <a:p>
            <a:pPr lvl="2">
              <a:lnSpc>
                <a:spcPts val="1920"/>
              </a:lnSpc>
            </a:pPr>
            <a:r>
              <a:rPr lang="en-US" b="1" dirty="0" smtClean="0">
                <a:cs typeface="Arial"/>
              </a:rPr>
              <a:t>Steps to be completed by all three disease programs:</a:t>
            </a:r>
          </a:p>
          <a:p>
            <a:pPr lvl="2">
              <a:lnSpc>
                <a:spcPts val="1920"/>
              </a:lnSpc>
            </a:pPr>
            <a:endParaRPr lang="en-US" b="1" dirty="0" smtClean="0">
              <a:cs typeface="Arial"/>
            </a:endParaRPr>
          </a:p>
          <a:p>
            <a:pPr marL="548550" lvl="3" indent="-285750">
              <a:buFont typeface="Arial" panose="020B0604020202020204" pitchFamily="34" charset="0"/>
              <a:buChar char="•"/>
            </a:pPr>
            <a:r>
              <a:rPr lang="en-US" dirty="0">
                <a:solidFill>
                  <a:schemeClr val="tx1"/>
                </a:solidFill>
              </a:rPr>
              <a:t>Submit </a:t>
            </a:r>
            <a:r>
              <a:rPr lang="en-US" dirty="0" smtClean="0">
                <a:solidFill>
                  <a:schemeClr val="tx1"/>
                </a:solidFill>
              </a:rPr>
              <a:t>(estimated) </a:t>
            </a:r>
            <a:r>
              <a:rPr lang="en-US" dirty="0">
                <a:solidFill>
                  <a:schemeClr val="tx1"/>
                </a:solidFill>
              </a:rPr>
              <a:t>uncommitted cash balance until 30 June </a:t>
            </a:r>
            <a:r>
              <a:rPr lang="en-US" dirty="0" smtClean="0">
                <a:solidFill>
                  <a:schemeClr val="tx1"/>
                </a:solidFill>
              </a:rPr>
              <a:t>2015</a:t>
            </a:r>
          </a:p>
          <a:p>
            <a:pPr marL="548550" lvl="3" indent="-285750">
              <a:buFont typeface="Arial" panose="020B0604020202020204" pitchFamily="34" charset="0"/>
              <a:buChar char="•"/>
            </a:pPr>
            <a:r>
              <a:rPr lang="en-US" dirty="0" smtClean="0">
                <a:solidFill>
                  <a:schemeClr val="tx1"/>
                </a:solidFill>
              </a:rPr>
              <a:t>Submit </a:t>
            </a:r>
            <a:r>
              <a:rPr lang="en-US" dirty="0">
                <a:solidFill>
                  <a:schemeClr val="tx1"/>
                </a:solidFill>
              </a:rPr>
              <a:t>PU until end June by mid-Aug 2015 together with EFR and update on outstanding MA</a:t>
            </a:r>
          </a:p>
          <a:p>
            <a:pPr marL="548550" lvl="3" indent="-285750">
              <a:buFont typeface="Arial" panose="020B0604020202020204" pitchFamily="34" charset="0"/>
              <a:buChar char="•"/>
            </a:pPr>
            <a:r>
              <a:rPr lang="en-US" dirty="0">
                <a:solidFill>
                  <a:schemeClr val="tx1"/>
                </a:solidFill>
              </a:rPr>
              <a:t>Submit audit </a:t>
            </a:r>
            <a:r>
              <a:rPr lang="en-US" dirty="0" err="1">
                <a:solidFill>
                  <a:schemeClr val="tx1"/>
                </a:solidFill>
              </a:rPr>
              <a:t>ToR</a:t>
            </a:r>
            <a:r>
              <a:rPr lang="en-US" dirty="0">
                <a:solidFill>
                  <a:schemeClr val="tx1"/>
                </a:solidFill>
              </a:rPr>
              <a:t> for the NFM period 2015-2016</a:t>
            </a:r>
          </a:p>
          <a:p>
            <a:pPr marL="548550" lvl="3" indent="-285750">
              <a:buFont typeface="Arial" panose="020B0604020202020204" pitchFamily="34" charset="0"/>
              <a:buChar char="•"/>
            </a:pPr>
            <a:r>
              <a:rPr lang="en-US" dirty="0">
                <a:solidFill>
                  <a:schemeClr val="tx1"/>
                </a:solidFill>
              </a:rPr>
              <a:t>Submit audit report until end June by 30 Sep 2015 </a:t>
            </a:r>
          </a:p>
          <a:p>
            <a:pPr marL="548550" lvl="3" indent="-285750">
              <a:buFont typeface="Arial" panose="020B0604020202020204" pitchFamily="34" charset="0"/>
              <a:buChar char="•"/>
            </a:pPr>
            <a:r>
              <a:rPr lang="en-US" dirty="0">
                <a:solidFill>
                  <a:schemeClr val="tx1"/>
                </a:solidFill>
              </a:rPr>
              <a:t>Submit inventory list of non-cash assets that will be transferred to new grant by 30 Sep 2015</a:t>
            </a:r>
          </a:p>
          <a:p>
            <a:pPr marL="548550" lvl="3" indent="-285750">
              <a:buFont typeface="Arial" panose="020B0604020202020204" pitchFamily="34" charset="0"/>
              <a:buChar char="•"/>
            </a:pPr>
            <a:r>
              <a:rPr lang="en-US" dirty="0">
                <a:solidFill>
                  <a:schemeClr val="tx1"/>
                </a:solidFill>
              </a:rPr>
              <a:t>All other non-cash assets (health consumables, drugs and similar) need to be added to the fixed assets list</a:t>
            </a:r>
          </a:p>
          <a:p>
            <a:pPr marL="548550" lvl="3" indent="-285750">
              <a:buFont typeface="Arial" panose="020B0604020202020204" pitchFamily="34" charset="0"/>
              <a:buChar char="•"/>
            </a:pPr>
            <a:r>
              <a:rPr lang="en-US" dirty="0">
                <a:solidFill>
                  <a:schemeClr val="tx1"/>
                </a:solidFill>
              </a:rPr>
              <a:t>TFM grants to be fully closed by end Dec 2015</a:t>
            </a:r>
          </a:p>
          <a:p>
            <a:pPr marL="548550" lvl="3" indent="-285750">
              <a:buFont typeface="Arial" panose="020B0604020202020204" pitchFamily="34" charset="0"/>
              <a:buChar char="•"/>
            </a:pPr>
            <a:r>
              <a:rPr lang="en-US" dirty="0" smtClean="0">
                <a:solidFill>
                  <a:schemeClr val="tx1"/>
                </a:solidFill>
              </a:rPr>
              <a:t>First </a:t>
            </a:r>
            <a:r>
              <a:rPr lang="en-US" dirty="0">
                <a:solidFill>
                  <a:schemeClr val="tx1"/>
                </a:solidFill>
              </a:rPr>
              <a:t>disbursement under the new </a:t>
            </a:r>
            <a:r>
              <a:rPr lang="en-US" dirty="0" smtClean="0">
                <a:solidFill>
                  <a:schemeClr val="tx1"/>
                </a:solidFill>
              </a:rPr>
              <a:t>grants </a:t>
            </a:r>
            <a:r>
              <a:rPr lang="en-US" dirty="0">
                <a:solidFill>
                  <a:schemeClr val="tx1"/>
                </a:solidFill>
              </a:rPr>
              <a:t>will be processed «automatically» once the grant is signed based on approved budget (no need for disbursement request)</a:t>
            </a:r>
          </a:p>
          <a:p>
            <a:pPr lvl="2">
              <a:lnSpc>
                <a:spcPts val="1920"/>
              </a:lnSpc>
            </a:pPr>
            <a:endParaRPr lang="en-US" dirty="0">
              <a:cs typeface="Arial"/>
            </a:endParaRPr>
          </a:p>
          <a:p>
            <a:pPr lvl="2">
              <a:lnSpc>
                <a:spcPts val="1920"/>
              </a:lnSpc>
            </a:pPr>
            <a:endParaRPr lang="en-US" b="1" dirty="0" smtClean="0">
              <a:cs typeface="Arial"/>
            </a:endParaRPr>
          </a:p>
        </p:txBody>
      </p:sp>
    </p:spTree>
    <p:extLst>
      <p:ext uri="{BB962C8B-B14F-4D97-AF65-F5344CB8AC3E}">
        <p14:creationId xmlns:p14="http://schemas.microsoft.com/office/powerpoint/2010/main" val="2644070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0" y="269431"/>
            <a:ext cx="8064000" cy="425200"/>
          </a:xfrm>
        </p:spPr>
        <p:txBody>
          <a:bodyPr/>
          <a:lstStyle/>
          <a:p>
            <a:r>
              <a:rPr lang="en-US" dirty="0" smtClean="0"/>
              <a:t>Financial issues</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10</a:t>
            </a:fld>
            <a:endParaRPr lang="en-US" sz="1000" dirty="0"/>
          </a:p>
        </p:txBody>
      </p:sp>
      <p:sp>
        <p:nvSpPr>
          <p:cNvPr id="9" name="Content Placeholder 2"/>
          <p:cNvSpPr>
            <a:spLocks noGrp="1"/>
          </p:cNvSpPr>
          <p:nvPr>
            <p:ph idx="13"/>
          </p:nvPr>
        </p:nvSpPr>
        <p:spPr>
          <a:xfrm>
            <a:off x="539999" y="811658"/>
            <a:ext cx="7987552" cy="3907912"/>
          </a:xfrm>
        </p:spPr>
        <p:txBody>
          <a:bodyPr>
            <a:normAutofit/>
          </a:bodyPr>
          <a:lstStyle/>
          <a:p>
            <a:pPr lvl="2">
              <a:lnSpc>
                <a:spcPts val="1920"/>
              </a:lnSpc>
            </a:pPr>
            <a:r>
              <a:rPr lang="en-US" b="1" dirty="0" smtClean="0">
                <a:cs typeface="Arial"/>
              </a:rPr>
              <a:t>Audits</a:t>
            </a:r>
          </a:p>
          <a:p>
            <a:pPr lvl="2">
              <a:lnSpc>
                <a:spcPts val="1920"/>
              </a:lnSpc>
            </a:pPr>
            <a:endParaRPr lang="en-US" dirty="0" smtClean="0">
              <a:cs typeface="Arial"/>
            </a:endParaRPr>
          </a:p>
          <a:p>
            <a:pPr lvl="2">
              <a:lnSpc>
                <a:spcPts val="1920"/>
              </a:lnSpc>
              <a:tabLst>
                <a:tab pos="801688" algn="l"/>
              </a:tabLst>
            </a:pPr>
            <a:r>
              <a:rPr lang="en-US" dirty="0" smtClean="0">
                <a:cs typeface="Arial"/>
              </a:rPr>
              <a:t>	“New” timeline for submission of audit reports: 3-month after period end date</a:t>
            </a:r>
            <a:endParaRPr lang="en-US" dirty="0">
              <a:cs typeface="Arial"/>
            </a:endParaRPr>
          </a:p>
          <a:p>
            <a:pPr lvl="2">
              <a:lnSpc>
                <a:spcPts val="1920"/>
              </a:lnSpc>
            </a:pPr>
            <a:endParaRPr lang="en-US" dirty="0" smtClean="0">
              <a:cs typeface="Arial"/>
            </a:endParaRPr>
          </a:p>
          <a:p>
            <a:pPr marL="285750" lvl="2" indent="-285750">
              <a:lnSpc>
                <a:spcPts val="1920"/>
              </a:lnSpc>
              <a:buFont typeface="Wingdings" panose="05000000000000000000" pitchFamily="2" charset="2"/>
              <a:buChar char="ü"/>
            </a:pPr>
            <a:r>
              <a:rPr lang="en-US" dirty="0" smtClean="0">
                <a:cs typeface="Arial"/>
              </a:rPr>
              <a:t>Audit </a:t>
            </a:r>
            <a:r>
              <a:rPr lang="en-US" dirty="0" err="1">
                <a:cs typeface="Arial"/>
              </a:rPr>
              <a:t>ToR</a:t>
            </a:r>
            <a:r>
              <a:rPr lang="en-US" dirty="0">
                <a:cs typeface="Arial"/>
              </a:rPr>
              <a:t> for TB </a:t>
            </a:r>
            <a:r>
              <a:rPr lang="en-US" dirty="0" smtClean="0">
                <a:cs typeface="Arial"/>
              </a:rPr>
              <a:t>for 2014-2015 and 2015-2016 approved </a:t>
            </a:r>
            <a:r>
              <a:rPr lang="en-US" dirty="0">
                <a:cs typeface="Arial"/>
              </a:rPr>
              <a:t>by </a:t>
            </a:r>
            <a:r>
              <a:rPr lang="en-US" dirty="0" smtClean="0">
                <a:cs typeface="Arial"/>
              </a:rPr>
              <a:t>GF</a:t>
            </a:r>
          </a:p>
          <a:p>
            <a:pPr lvl="2">
              <a:lnSpc>
                <a:spcPts val="1920"/>
              </a:lnSpc>
            </a:pPr>
            <a:r>
              <a:rPr lang="en-US" dirty="0" smtClean="0">
                <a:cs typeface="Arial"/>
                <a:sym typeface="Wingdings" panose="05000000000000000000" pitchFamily="2" charset="2"/>
              </a:rPr>
              <a:t>  </a:t>
            </a:r>
            <a:r>
              <a:rPr lang="en-US" dirty="0" smtClean="0">
                <a:cs typeface="Arial"/>
              </a:rPr>
              <a:t>Audit </a:t>
            </a:r>
            <a:r>
              <a:rPr lang="en-US" dirty="0" err="1">
                <a:cs typeface="Arial"/>
              </a:rPr>
              <a:t>ToR</a:t>
            </a:r>
            <a:r>
              <a:rPr lang="en-US" dirty="0">
                <a:cs typeface="Arial"/>
              </a:rPr>
              <a:t> for HIV </a:t>
            </a:r>
            <a:r>
              <a:rPr lang="en-US" dirty="0" smtClean="0">
                <a:cs typeface="Arial"/>
              </a:rPr>
              <a:t>for 2014-2015 and 2015-2016 approved by GF on 15 June</a:t>
            </a:r>
            <a:endParaRPr lang="en-US" dirty="0">
              <a:cs typeface="Arial"/>
            </a:endParaRPr>
          </a:p>
          <a:p>
            <a:pPr marL="285750" lvl="2" indent="-285750">
              <a:lnSpc>
                <a:spcPts val="1920"/>
              </a:lnSpc>
              <a:buFont typeface="Wingdings" panose="05000000000000000000" pitchFamily="2" charset="2"/>
              <a:buChar char="Ø"/>
            </a:pPr>
            <a:r>
              <a:rPr lang="en-US" dirty="0">
                <a:cs typeface="Arial"/>
              </a:rPr>
              <a:t>Audit </a:t>
            </a:r>
            <a:r>
              <a:rPr lang="en-US" dirty="0" err="1">
                <a:cs typeface="Arial"/>
              </a:rPr>
              <a:t>ToR</a:t>
            </a:r>
            <a:r>
              <a:rPr lang="en-US" dirty="0">
                <a:cs typeface="Arial"/>
              </a:rPr>
              <a:t> </a:t>
            </a:r>
            <a:r>
              <a:rPr lang="en-US" dirty="0" smtClean="0">
                <a:cs typeface="Arial"/>
              </a:rPr>
              <a:t>for M for 2014-2015 approved by GF on 15 June and 2015-2016 </a:t>
            </a:r>
            <a:r>
              <a:rPr lang="en-US" dirty="0">
                <a:cs typeface="Arial"/>
              </a:rPr>
              <a:t>to be </a:t>
            </a:r>
            <a:r>
              <a:rPr lang="en-US" dirty="0" smtClean="0">
                <a:cs typeface="Arial"/>
              </a:rPr>
              <a:t>submitted  </a:t>
            </a:r>
          </a:p>
          <a:p>
            <a:pPr marL="285750" lvl="2" indent="-285750">
              <a:lnSpc>
                <a:spcPts val="1920"/>
              </a:lnSpc>
              <a:buFont typeface="Arial" panose="020B0604020202020204" pitchFamily="34" charset="0"/>
              <a:buChar char="•"/>
            </a:pPr>
            <a:r>
              <a:rPr lang="en-US" dirty="0" smtClean="0">
                <a:cs typeface="Arial"/>
              </a:rPr>
              <a:t>10K were set aside in the new grants: only as a safety measure in case it is needed, if not needed, these funds can be reprogrammed</a:t>
            </a:r>
          </a:p>
          <a:p>
            <a:pPr lvl="2">
              <a:lnSpc>
                <a:spcPts val="1920"/>
              </a:lnSpc>
            </a:pPr>
            <a:endParaRPr lang="en-US" dirty="0" smtClean="0">
              <a:cs typeface="Arial"/>
            </a:endParaRPr>
          </a:p>
          <a:p>
            <a:pPr lvl="2">
              <a:lnSpc>
                <a:spcPts val="1920"/>
              </a:lnSpc>
            </a:pPr>
            <a:r>
              <a:rPr lang="en-US" b="1" dirty="0" smtClean="0">
                <a:cs typeface="Arial"/>
              </a:rPr>
              <a:t>Taxes</a:t>
            </a:r>
            <a:endParaRPr lang="en-US" b="1" dirty="0">
              <a:cs typeface="Arial"/>
            </a:endParaRPr>
          </a:p>
          <a:p>
            <a:pPr marL="285750" lvl="2" indent="-285750">
              <a:lnSpc>
                <a:spcPts val="1920"/>
              </a:lnSpc>
              <a:buFont typeface="Wingdings" panose="05000000000000000000" pitchFamily="2" charset="2"/>
              <a:buChar char="Ø"/>
            </a:pPr>
            <a:r>
              <a:rPr lang="en-US" dirty="0" smtClean="0">
                <a:cs typeface="Arial"/>
              </a:rPr>
              <a:t>Tax exemption table to be submitted </a:t>
            </a:r>
            <a:r>
              <a:rPr lang="en-US" smtClean="0">
                <a:cs typeface="Arial"/>
              </a:rPr>
              <a:t>to GF </a:t>
            </a:r>
            <a:r>
              <a:rPr lang="en-US" dirty="0" smtClean="0">
                <a:cs typeface="Arial"/>
              </a:rPr>
              <a:t>by 20 June 2015 (if any taxes paid, provide amount of taxes paid and amount of taxes recovered – for both PR and SRs)</a:t>
            </a:r>
          </a:p>
          <a:p>
            <a:pPr marL="285750" lvl="2" indent="-285750">
              <a:lnSpc>
                <a:spcPts val="1920"/>
              </a:lnSpc>
              <a:buFont typeface="Wingdings" panose="05000000000000000000" pitchFamily="2" charset="2"/>
              <a:buChar char="Ø"/>
            </a:pPr>
            <a:endParaRPr lang="en-US" dirty="0">
              <a:cs typeface="Arial"/>
            </a:endParaRPr>
          </a:p>
          <a:p>
            <a:pPr lvl="2">
              <a:lnSpc>
                <a:spcPts val="1920"/>
              </a:lnSpc>
            </a:pPr>
            <a:endParaRPr lang="en-US" b="1" dirty="0" smtClean="0">
              <a:cs typeface="Arial"/>
            </a:endParaRPr>
          </a:p>
        </p:txBody>
      </p:sp>
      <p:sp>
        <p:nvSpPr>
          <p:cNvPr id="3" name="Explosion 1 2"/>
          <p:cNvSpPr/>
          <p:nvPr/>
        </p:nvSpPr>
        <p:spPr>
          <a:xfrm>
            <a:off x="540000" y="1194259"/>
            <a:ext cx="729465" cy="369870"/>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93458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0" y="269431"/>
            <a:ext cx="8064000" cy="425200"/>
          </a:xfrm>
        </p:spPr>
        <p:txBody>
          <a:bodyPr/>
          <a:lstStyle/>
          <a:p>
            <a:r>
              <a:rPr lang="en-US" dirty="0" smtClean="0"/>
              <a:t>Cross-cutting issues</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11</a:t>
            </a:fld>
            <a:endParaRPr lang="en-US" sz="1000" dirty="0"/>
          </a:p>
        </p:txBody>
      </p:sp>
      <p:sp>
        <p:nvSpPr>
          <p:cNvPr id="9" name="Content Placeholder 2"/>
          <p:cNvSpPr>
            <a:spLocks noGrp="1"/>
          </p:cNvSpPr>
          <p:nvPr>
            <p:ph idx="13"/>
          </p:nvPr>
        </p:nvSpPr>
        <p:spPr>
          <a:xfrm>
            <a:off x="539999" y="780836"/>
            <a:ext cx="7987552" cy="3938734"/>
          </a:xfrm>
        </p:spPr>
        <p:txBody>
          <a:bodyPr>
            <a:normAutofit/>
          </a:bodyPr>
          <a:lstStyle/>
          <a:p>
            <a:pPr lvl="2">
              <a:lnSpc>
                <a:spcPts val="1920"/>
              </a:lnSpc>
            </a:pPr>
            <a:r>
              <a:rPr lang="en-US" b="1" dirty="0" smtClean="0">
                <a:cs typeface="Arial"/>
              </a:rPr>
              <a:t>Procurement</a:t>
            </a:r>
          </a:p>
          <a:p>
            <a:pPr marL="285750" lvl="2" indent="-285750">
              <a:lnSpc>
                <a:spcPts val="1920"/>
              </a:lnSpc>
              <a:buFont typeface="Arial" panose="020B0604020202020204" pitchFamily="34" charset="0"/>
              <a:buChar char="•"/>
            </a:pPr>
            <a:r>
              <a:rPr lang="en-US" dirty="0" smtClean="0">
                <a:cs typeface="Arial"/>
              </a:rPr>
              <a:t>Move to Department of Medical Supplies</a:t>
            </a:r>
          </a:p>
          <a:p>
            <a:pPr marL="285750" lvl="2" indent="-285750">
              <a:lnSpc>
                <a:spcPts val="1920"/>
              </a:lnSpc>
              <a:buFont typeface="Arial" panose="020B0604020202020204" pitchFamily="34" charset="0"/>
              <a:buChar char="•"/>
            </a:pPr>
            <a:r>
              <a:rPr lang="en-US" dirty="0" smtClean="0">
                <a:cs typeface="Arial"/>
              </a:rPr>
              <a:t>Possibility of using PPM for HIV (to be decided by the country)</a:t>
            </a:r>
          </a:p>
          <a:p>
            <a:pPr lvl="2">
              <a:lnSpc>
                <a:spcPts val="1920"/>
              </a:lnSpc>
            </a:pPr>
            <a:endParaRPr lang="en-US" b="1" dirty="0">
              <a:cs typeface="Arial"/>
            </a:endParaRPr>
          </a:p>
          <a:p>
            <a:pPr lvl="2">
              <a:lnSpc>
                <a:spcPts val="1920"/>
              </a:lnSpc>
            </a:pPr>
            <a:r>
              <a:rPr lang="en-US" b="1" dirty="0" smtClean="0">
                <a:cs typeface="Arial"/>
              </a:rPr>
              <a:t>E-LMIS</a:t>
            </a:r>
          </a:p>
          <a:p>
            <a:pPr marL="285750" lvl="2" indent="-285750">
              <a:lnSpc>
                <a:spcPts val="1920"/>
              </a:lnSpc>
              <a:buFont typeface="Arial" panose="020B0604020202020204" pitchFamily="34" charset="0"/>
              <a:buChar char="•"/>
            </a:pPr>
            <a:r>
              <a:rPr lang="en-US" dirty="0" smtClean="0">
                <a:cs typeface="Arial"/>
              </a:rPr>
              <a:t>Electronic stock management system to be implemented (TA funding included in TB NFM grant – other disease grants to collaborate in development and deployment)</a:t>
            </a:r>
          </a:p>
          <a:p>
            <a:pPr lvl="2">
              <a:lnSpc>
                <a:spcPts val="1920"/>
              </a:lnSpc>
            </a:pPr>
            <a:endParaRPr lang="en-US" dirty="0" smtClean="0">
              <a:cs typeface="Arial"/>
            </a:endParaRPr>
          </a:p>
          <a:p>
            <a:pPr lvl="2">
              <a:lnSpc>
                <a:spcPts val="1920"/>
              </a:lnSpc>
            </a:pPr>
            <a:r>
              <a:rPr lang="en-US" b="1" dirty="0" smtClean="0">
                <a:cs typeface="Arial"/>
              </a:rPr>
              <a:t>Sustainability</a:t>
            </a:r>
            <a:endParaRPr lang="en-US" b="1" dirty="0">
              <a:cs typeface="Arial"/>
            </a:endParaRPr>
          </a:p>
          <a:p>
            <a:pPr marL="285750" lvl="2" indent="-285750">
              <a:lnSpc>
                <a:spcPts val="1920"/>
              </a:lnSpc>
              <a:buFont typeface="Wingdings" panose="05000000000000000000" pitchFamily="2" charset="2"/>
              <a:buChar char="Ø"/>
            </a:pPr>
            <a:r>
              <a:rPr lang="en-US" dirty="0" smtClean="0">
                <a:cs typeface="Arial"/>
              </a:rPr>
              <a:t>CCM/country needs to establish a sustainability plan/transition plan</a:t>
            </a:r>
          </a:p>
          <a:p>
            <a:pPr lvl="2">
              <a:lnSpc>
                <a:spcPts val="1920"/>
              </a:lnSpc>
            </a:pPr>
            <a:endParaRPr lang="en-US" dirty="0" smtClean="0">
              <a:solidFill>
                <a:srgbClr val="FF0000"/>
              </a:solidFill>
              <a:cs typeface="Arial"/>
            </a:endParaRPr>
          </a:p>
          <a:p>
            <a:pPr lvl="2">
              <a:lnSpc>
                <a:spcPts val="1920"/>
              </a:lnSpc>
            </a:pPr>
            <a:r>
              <a:rPr lang="en-US" b="1" dirty="0" smtClean="0">
                <a:cs typeface="Arial"/>
              </a:rPr>
              <a:t>Regular updates</a:t>
            </a:r>
          </a:p>
          <a:p>
            <a:pPr marL="285750" lvl="2" indent="-285750">
              <a:lnSpc>
                <a:spcPts val="1920"/>
              </a:lnSpc>
              <a:buFont typeface="Arial" panose="020B0604020202020204" pitchFamily="34" charset="0"/>
              <a:buChar char="•"/>
            </a:pPr>
            <a:r>
              <a:rPr lang="en-US" dirty="0" smtClean="0">
                <a:cs typeface="Arial"/>
              </a:rPr>
              <a:t>Bhutan will now report on annual basis (PUDR), however, it is important to have regular communication to update on progress made on the programs, including financial information</a:t>
            </a:r>
            <a:endParaRPr lang="en-US" dirty="0">
              <a:cs typeface="Arial"/>
            </a:endParaRPr>
          </a:p>
          <a:p>
            <a:pPr lvl="2">
              <a:lnSpc>
                <a:spcPts val="1920"/>
              </a:lnSpc>
            </a:pPr>
            <a:endParaRPr lang="en-US" b="1" dirty="0" smtClean="0">
              <a:cs typeface="Arial"/>
            </a:endParaRPr>
          </a:p>
        </p:txBody>
      </p:sp>
    </p:spTree>
    <p:extLst>
      <p:ext uri="{BB962C8B-B14F-4D97-AF65-F5344CB8AC3E}">
        <p14:creationId xmlns:p14="http://schemas.microsoft.com/office/powerpoint/2010/main" val="2878910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0" y="237400"/>
            <a:ext cx="8064000" cy="425200"/>
          </a:xfrm>
        </p:spPr>
        <p:txBody>
          <a:bodyPr/>
          <a:lstStyle/>
          <a:p>
            <a:r>
              <a:rPr lang="en-US" dirty="0" smtClean="0"/>
              <a:t>CCM Secretariat</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12</a:t>
            </a:fld>
            <a:endParaRPr lang="en-US" sz="1000" dirty="0"/>
          </a:p>
        </p:txBody>
      </p:sp>
      <p:graphicFrame>
        <p:nvGraphicFramePr>
          <p:cNvPr id="3" name="Content Placeholder 2"/>
          <p:cNvGraphicFramePr>
            <a:graphicFrameLocks noGrp="1"/>
          </p:cNvGraphicFramePr>
          <p:nvPr>
            <p:ph idx="13"/>
            <p:extLst>
              <p:ext uri="{D42A27DB-BD31-4B8C-83A1-F6EECF244321}">
                <p14:modId xmlns:p14="http://schemas.microsoft.com/office/powerpoint/2010/main" val="499835311"/>
              </p:ext>
            </p:extLst>
          </p:nvPr>
        </p:nvGraphicFramePr>
        <p:xfrm>
          <a:off x="539750" y="591995"/>
          <a:ext cx="7988300" cy="4241800"/>
        </p:xfrm>
        <a:graphic>
          <a:graphicData uri="http://schemas.openxmlformats.org/drawingml/2006/table">
            <a:tbl>
              <a:tblPr firstRow="1" bandRow="1">
                <a:tableStyleId>{5C22544A-7EE6-4342-B048-85BDC9FD1C3A}</a:tableStyleId>
              </a:tblPr>
              <a:tblGrid>
                <a:gridCol w="1997967"/>
                <a:gridCol w="5990333"/>
              </a:tblGrid>
              <a:tr h="370840">
                <a:tc>
                  <a:txBody>
                    <a:bodyPr/>
                    <a:lstStyle/>
                    <a:p>
                      <a:r>
                        <a:rPr lang="fr-CH" sz="1400" dirty="0" smtClean="0"/>
                        <a:t>Deliverable</a:t>
                      </a:r>
                      <a:endParaRPr lang="en-GB" sz="1400" dirty="0"/>
                    </a:p>
                  </a:txBody>
                  <a:tcPr>
                    <a:solidFill>
                      <a:schemeClr val="tx2"/>
                    </a:solidFill>
                  </a:tcPr>
                </a:tc>
                <a:tc>
                  <a:txBody>
                    <a:bodyPr/>
                    <a:lstStyle/>
                    <a:p>
                      <a:r>
                        <a:rPr lang="fr-CH" sz="1400" dirty="0" smtClean="0"/>
                        <a:t>Update/</a:t>
                      </a:r>
                      <a:r>
                        <a:rPr lang="fr-CH" sz="1400" dirty="0" err="1" smtClean="0"/>
                        <a:t>Agreed</a:t>
                      </a:r>
                      <a:r>
                        <a:rPr lang="fr-CH" sz="1400" dirty="0" smtClean="0"/>
                        <a:t> action</a:t>
                      </a:r>
                      <a:endParaRPr lang="en-GB" sz="1400" dirty="0"/>
                    </a:p>
                  </a:txBody>
                  <a:tcPr>
                    <a:solidFill>
                      <a:schemeClr val="tx2"/>
                    </a:solidFill>
                  </a:tcPr>
                </a:tc>
              </a:tr>
              <a:tr h="370840">
                <a:tc>
                  <a:txBody>
                    <a:bodyPr/>
                    <a:lstStyle/>
                    <a:p>
                      <a:r>
                        <a:rPr lang="en-US" sz="1400" noProof="0" dirty="0" smtClean="0"/>
                        <a:t>Y1 Expenditure report (1 Mar</a:t>
                      </a:r>
                      <a:r>
                        <a:rPr lang="en-US" sz="1400" baseline="0" noProof="0" dirty="0" smtClean="0"/>
                        <a:t> – 30 Jun 2014)</a:t>
                      </a:r>
                      <a:endParaRPr lang="en-US" sz="1400" noProof="0" dirty="0"/>
                    </a:p>
                  </a:txBody>
                  <a:tcPr/>
                </a:tc>
                <a:tc>
                  <a:txBody>
                    <a:bodyPr/>
                    <a:lstStyle/>
                    <a:p>
                      <a:pPr marL="285750" indent="-285750">
                        <a:buFont typeface="Wingdings" panose="05000000000000000000" pitchFamily="2" charset="2"/>
                        <a:buChar char="ü"/>
                      </a:pPr>
                      <a:r>
                        <a:rPr lang="en-GB" sz="1400" kern="1200" dirty="0" smtClean="0">
                          <a:solidFill>
                            <a:schemeClr val="dk1"/>
                          </a:solidFill>
                          <a:effectLst/>
                          <a:latin typeface="+mn-lt"/>
                          <a:ea typeface="+mn-ea"/>
                          <a:cs typeface="+mn-cs"/>
                          <a:sym typeface="Wingdings" panose="05000000000000000000" pitchFamily="2" charset="2"/>
                        </a:rPr>
                        <a:t>CCM has submitted Y1 expenditure report online</a:t>
                      </a:r>
                    </a:p>
                    <a:p>
                      <a:pPr marL="0" indent="0">
                        <a:buFont typeface="Wingdings" panose="05000000000000000000" pitchFamily="2" charset="2"/>
                        <a:buNone/>
                      </a:pPr>
                      <a:r>
                        <a:rPr lang="fr-CH" sz="1400" kern="1200" dirty="0" smtClean="0">
                          <a:solidFill>
                            <a:schemeClr val="dk1"/>
                          </a:solidFill>
                          <a:effectLst/>
                          <a:latin typeface="+mn-lt"/>
                          <a:ea typeface="+mn-ea"/>
                          <a:cs typeface="+mn-cs"/>
                          <a:sym typeface="Wingdings" panose="05000000000000000000" pitchFamily="2" charset="2"/>
                        </a:rPr>
                        <a:t>   Official cash </a:t>
                      </a:r>
                      <a:r>
                        <a:rPr lang="en-US" sz="1400" kern="1200" noProof="0" dirty="0" smtClean="0">
                          <a:solidFill>
                            <a:schemeClr val="dk1"/>
                          </a:solidFill>
                          <a:effectLst/>
                          <a:latin typeface="+mn-lt"/>
                          <a:ea typeface="+mn-ea"/>
                          <a:cs typeface="+mn-cs"/>
                          <a:sym typeface="Wingdings" panose="05000000000000000000" pitchFamily="2" charset="2"/>
                        </a:rPr>
                        <a:t>balance bank statement to</a:t>
                      </a:r>
                      <a:r>
                        <a:rPr lang="en-US" sz="1400" kern="1200" baseline="0" noProof="0" dirty="0" smtClean="0">
                          <a:solidFill>
                            <a:schemeClr val="dk1"/>
                          </a:solidFill>
                          <a:effectLst/>
                          <a:latin typeface="+mn-lt"/>
                          <a:ea typeface="+mn-ea"/>
                          <a:cs typeface="+mn-cs"/>
                          <a:sym typeface="Wingdings" panose="05000000000000000000" pitchFamily="2" charset="2"/>
                        </a:rPr>
                        <a:t> be provided by 15 June 2015</a:t>
                      </a:r>
                      <a:endParaRPr lang="en-US" sz="1400" kern="1200" noProof="0" dirty="0" smtClean="0">
                        <a:solidFill>
                          <a:schemeClr val="dk1"/>
                        </a:solidFill>
                        <a:effectLst/>
                        <a:latin typeface="+mn-lt"/>
                        <a:ea typeface="+mn-ea"/>
                        <a:cs typeface="+mn-cs"/>
                      </a:endParaRPr>
                    </a:p>
                  </a:txBody>
                  <a:tcPr/>
                </a:tc>
              </a:tr>
              <a:tr h="370840">
                <a:tc>
                  <a:txBody>
                    <a:bodyPr/>
                    <a:lstStyle/>
                    <a:p>
                      <a:r>
                        <a:rPr lang="en-US" sz="1400" noProof="0" dirty="0" smtClean="0"/>
                        <a:t>Y2 Expenditure report (1</a:t>
                      </a:r>
                      <a:r>
                        <a:rPr lang="en-US" sz="1400" baseline="0" noProof="0" dirty="0" smtClean="0"/>
                        <a:t> Jul 2014 – 30 June 2015)</a:t>
                      </a:r>
                      <a:endParaRPr lang="en-US" sz="1400" noProof="0" dirty="0"/>
                    </a:p>
                  </a:txBody>
                  <a:tcPr/>
                </a:tc>
                <a:tc>
                  <a:txBody>
                    <a:bodyPr/>
                    <a:lstStyle/>
                    <a:p>
                      <a:pPr marL="285750" indent="-285750">
                        <a:buFont typeface="Wingdings" panose="05000000000000000000" pitchFamily="2" charset="2"/>
                        <a:buChar char="Ø"/>
                      </a:pPr>
                      <a:r>
                        <a:rPr lang="en-GB" sz="1400" kern="1200" dirty="0" smtClean="0">
                          <a:solidFill>
                            <a:schemeClr val="dk1"/>
                          </a:solidFill>
                          <a:effectLst/>
                          <a:latin typeface="+mn-lt"/>
                          <a:ea typeface="+mn-ea"/>
                          <a:cs typeface="+mn-cs"/>
                        </a:rPr>
                        <a:t>Y2 expenditure</a:t>
                      </a:r>
                      <a:r>
                        <a:rPr lang="en-GB" sz="1400" kern="1200" baseline="0" dirty="0" smtClean="0">
                          <a:solidFill>
                            <a:schemeClr val="dk1"/>
                          </a:solidFill>
                          <a:effectLst/>
                          <a:latin typeface="+mn-lt"/>
                          <a:ea typeface="+mn-ea"/>
                          <a:cs typeface="+mn-cs"/>
                        </a:rPr>
                        <a:t> report to be submitted to GF through online system once Y1 is closed</a:t>
                      </a:r>
                    </a:p>
                    <a:p>
                      <a:pPr marL="285750" indent="-285750">
                        <a:buFont typeface="Wingdings" panose="05000000000000000000" pitchFamily="2" charset="2"/>
                        <a:buChar char="Ø"/>
                      </a:pPr>
                      <a:r>
                        <a:rPr lang="de-CH" sz="1400" kern="1200" baseline="0" dirty="0" smtClean="0">
                          <a:solidFill>
                            <a:schemeClr val="dk1"/>
                          </a:solidFill>
                          <a:effectLst/>
                          <a:latin typeface="+mn-lt"/>
                          <a:ea typeface="+mn-ea"/>
                          <a:cs typeface="+mn-cs"/>
                        </a:rPr>
                        <a:t>Official cash balance bank statement as of end May 2015 to be provided to the GF by 15 June plus expected expenditures for June</a:t>
                      </a:r>
                      <a:endParaRPr lang="en-GB" sz="1400" kern="1200" baseline="0" dirty="0" smtClean="0">
                        <a:solidFill>
                          <a:schemeClr val="dk1"/>
                        </a:solidFill>
                        <a:effectLst/>
                        <a:latin typeface="+mn-lt"/>
                        <a:ea typeface="+mn-ea"/>
                        <a:cs typeface="+mn-cs"/>
                      </a:endParaRPr>
                    </a:p>
                  </a:txBody>
                  <a:tcPr/>
                </a:tc>
              </a:tr>
              <a:tr h="370840">
                <a:tc>
                  <a:txBody>
                    <a:bodyPr/>
                    <a:lstStyle/>
                    <a:p>
                      <a:r>
                        <a:rPr lang="en-US" sz="1400" b="0" noProof="0" dirty="0" smtClean="0"/>
                        <a:t>CCM funding</a:t>
                      </a:r>
                    </a:p>
                    <a:p>
                      <a:r>
                        <a:rPr lang="en-US" sz="1400" b="0" noProof="0" dirty="0" smtClean="0"/>
                        <a:t>(Jul 2015 – June 2017)</a:t>
                      </a:r>
                      <a:endParaRPr lang="en-US" sz="1400" b="0" noProof="0" dirty="0"/>
                    </a:p>
                  </a:txBody>
                  <a:tcPr/>
                </a:tc>
                <a:tc>
                  <a:txBody>
                    <a:bodyPr/>
                    <a:lstStyle/>
                    <a:p>
                      <a:pPr marL="285750" indent="-285750">
                        <a:buFont typeface="Wingdings" panose="05000000000000000000" pitchFamily="2" charset="2"/>
                        <a:buChar char="ü"/>
                      </a:pPr>
                      <a:r>
                        <a:rPr lang="en-US" sz="1400" noProof="0" dirty="0" smtClean="0">
                          <a:sym typeface="Wingdings" panose="05000000000000000000" pitchFamily="2" charset="2"/>
                        </a:rPr>
                        <a:t>CCM has submitted draft funding request</a:t>
                      </a:r>
                    </a:p>
                    <a:p>
                      <a:pPr marL="285750" marR="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noProof="0" dirty="0" smtClean="0">
                          <a:sym typeface="Wingdings" panose="05000000000000000000" pitchFamily="2" charset="2"/>
                        </a:rPr>
                        <a:t>GF will</a:t>
                      </a:r>
                      <a:r>
                        <a:rPr lang="en-US" sz="1400" baseline="0" noProof="0" dirty="0" smtClean="0">
                          <a:sym typeface="Wingdings" panose="05000000000000000000" pitchFamily="2" charset="2"/>
                        </a:rPr>
                        <a:t> review and provide formal feedback (initial feedback provided during mission)</a:t>
                      </a:r>
                    </a:p>
                    <a:p>
                      <a:pPr marL="285750" marR="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baseline="0" noProof="0" dirty="0" smtClean="0">
                          <a:sym typeface="Wingdings" panose="05000000000000000000" pitchFamily="2" charset="2"/>
                        </a:rPr>
                        <a:t>Needs to be endorsed by entire CCM before agreement signature</a:t>
                      </a:r>
                      <a:endParaRPr lang="en-US" sz="1400" noProof="0" dirty="0" smtClean="0"/>
                    </a:p>
                  </a:txBody>
                  <a:tcPr/>
                </a:tc>
              </a:tr>
              <a:tr h="370840">
                <a:tc>
                  <a:txBody>
                    <a:bodyPr/>
                    <a:lstStyle/>
                    <a:p>
                      <a:r>
                        <a:rPr lang="en-US" sz="1400" b="0" noProof="0" dirty="0" smtClean="0"/>
                        <a:t>Improvement Plan</a:t>
                      </a:r>
                      <a:endParaRPr lang="en-US" sz="1400" b="0" noProof="0" dirty="0"/>
                    </a:p>
                  </a:txBody>
                  <a:tcPr/>
                </a:tc>
                <a:tc>
                  <a:txBody>
                    <a:bodyPr/>
                    <a:lstStyle/>
                    <a:p>
                      <a:pPr marL="285750" marR="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noProof="0" dirty="0" smtClean="0"/>
                        <a:t>Update needs to be</a:t>
                      </a:r>
                      <a:r>
                        <a:rPr lang="en-US" sz="1400" baseline="0" noProof="0" dirty="0" smtClean="0"/>
                        <a:t> provided by CCM on a monthly basis</a:t>
                      </a:r>
                    </a:p>
                    <a:p>
                      <a:pPr marL="285750" marR="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baseline="0" noProof="0" dirty="0" smtClean="0"/>
                        <a:t>CCM to provide supporting documentation for the change of ratings</a:t>
                      </a:r>
                    </a:p>
                  </a:txBody>
                  <a:tcPr/>
                </a:tc>
              </a:tr>
              <a:tr h="370840">
                <a:tc>
                  <a:txBody>
                    <a:bodyPr/>
                    <a:lstStyle/>
                    <a:p>
                      <a:r>
                        <a:rPr lang="en-US" sz="1400" noProof="0" dirty="0" smtClean="0"/>
                        <a:t>Oversight visits</a:t>
                      </a:r>
                      <a:endParaRPr lang="en-US" sz="1400" noProof="0" dirty="0"/>
                    </a:p>
                  </a:txBody>
                  <a:tcPr/>
                </a:tc>
                <a:tc>
                  <a:txBody>
                    <a:bodyPr/>
                    <a:lstStyle/>
                    <a:p>
                      <a:pPr marL="285750" indent="-285750">
                        <a:buFont typeface="Arial" panose="020B0604020202020204" pitchFamily="34" charset="0"/>
                        <a:buChar char="•"/>
                      </a:pPr>
                      <a:r>
                        <a:rPr lang="en-US" sz="1400" noProof="0" dirty="0" smtClean="0"/>
                        <a:t>This was identified as major weakness in the EPA</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aseline="0" noProof="0" dirty="0" smtClean="0">
                          <a:sym typeface="Wingdings" panose="05000000000000000000" pitchFamily="2" charset="2"/>
                        </a:rPr>
                        <a:t> CCM to take action: undertake oversight activities and share and discuss challenges/findings with PR; seek feedback from non-CCM members and PLWD</a:t>
                      </a:r>
                      <a:endParaRPr lang="en-US" sz="1400" noProof="0" dirty="0"/>
                    </a:p>
                  </a:txBody>
                  <a:tcPr/>
                </a:tc>
              </a:tr>
            </a:tbl>
          </a:graphicData>
        </a:graphic>
      </p:graphicFrame>
    </p:spTree>
    <p:extLst>
      <p:ext uri="{BB962C8B-B14F-4D97-AF65-F5344CB8AC3E}">
        <p14:creationId xmlns:p14="http://schemas.microsoft.com/office/powerpoint/2010/main" val="730079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13</a:t>
            </a:fld>
            <a:endParaRPr lang="en-US" sz="1000" dirty="0"/>
          </a:p>
        </p:txBody>
      </p:sp>
      <p:sp>
        <p:nvSpPr>
          <p:cNvPr id="9" name="Content Placeholder 2"/>
          <p:cNvSpPr>
            <a:spLocks noGrp="1"/>
          </p:cNvSpPr>
          <p:nvPr>
            <p:ph idx="13"/>
          </p:nvPr>
        </p:nvSpPr>
        <p:spPr>
          <a:xfrm>
            <a:off x="539999" y="1037690"/>
            <a:ext cx="7987552" cy="3681880"/>
          </a:xfrm>
        </p:spPr>
        <p:txBody>
          <a:bodyPr>
            <a:normAutofit/>
          </a:bodyPr>
          <a:lstStyle/>
          <a:p>
            <a:pPr lvl="2">
              <a:lnSpc>
                <a:spcPts val="1920"/>
              </a:lnSpc>
            </a:pPr>
            <a:r>
              <a:rPr lang="en-US" dirty="0" smtClean="0">
                <a:cs typeface="Arial"/>
              </a:rPr>
              <a:t>Next visit by Global Fund planned end October 2015: participation in the pre-Board meeting in </a:t>
            </a:r>
            <a:r>
              <a:rPr lang="en-US" dirty="0" err="1" smtClean="0">
                <a:cs typeface="Arial"/>
              </a:rPr>
              <a:t>Paro</a:t>
            </a:r>
            <a:r>
              <a:rPr lang="en-US" dirty="0" smtClean="0">
                <a:cs typeface="Arial"/>
              </a:rPr>
              <a:t> (26-27 Oct) and visit of the malaria program</a:t>
            </a:r>
          </a:p>
          <a:p>
            <a:pPr lvl="2">
              <a:lnSpc>
                <a:spcPts val="1920"/>
              </a:lnSpc>
            </a:pPr>
            <a:endParaRPr lang="en-US" dirty="0">
              <a:cs typeface="Arial"/>
            </a:endParaRPr>
          </a:p>
          <a:p>
            <a:pPr lvl="2">
              <a:lnSpc>
                <a:spcPts val="1920"/>
              </a:lnSpc>
            </a:pPr>
            <a:r>
              <a:rPr lang="en-US" sz="1800" dirty="0" smtClean="0">
                <a:cs typeface="Arial"/>
              </a:rPr>
              <a:t>TASHI DELEK</a:t>
            </a:r>
            <a:endParaRPr lang="en-US" sz="1800" dirty="0">
              <a:cs typeface="Arial"/>
            </a:endParaRPr>
          </a:p>
        </p:txBody>
      </p:sp>
    </p:spTree>
    <p:extLst>
      <p:ext uri="{BB962C8B-B14F-4D97-AF65-F5344CB8AC3E}">
        <p14:creationId xmlns:p14="http://schemas.microsoft.com/office/powerpoint/2010/main" val="644331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450000"/>
            <a:ext cx="8064000" cy="443852"/>
          </a:xfrm>
        </p:spPr>
        <p:txBody>
          <a:bodyPr/>
          <a:lstStyle/>
          <a:p>
            <a:r>
              <a:rPr lang="en-US" dirty="0" smtClean="0"/>
              <a:t>Content Overview</a:t>
            </a:r>
            <a:endParaRPr lang="en-US" dirty="0"/>
          </a:p>
        </p:txBody>
      </p:sp>
      <p:sp>
        <p:nvSpPr>
          <p:cNvPr id="3" name="Content Placeholder 2"/>
          <p:cNvSpPr>
            <a:spLocks noGrp="1"/>
          </p:cNvSpPr>
          <p:nvPr>
            <p:ph idx="1"/>
          </p:nvPr>
        </p:nvSpPr>
        <p:spPr>
          <a:xfrm>
            <a:off x="540000" y="817123"/>
            <a:ext cx="8064000" cy="3933208"/>
          </a:xfrm>
        </p:spPr>
        <p:txBody>
          <a:bodyPr>
            <a:normAutofit/>
          </a:bodyPr>
          <a:lstStyle/>
          <a:p>
            <a:endParaRPr lang="en-US" dirty="0" smtClean="0"/>
          </a:p>
          <a:p>
            <a:pPr marL="342900" indent="-342900">
              <a:buFont typeface="+mj-lt"/>
              <a:buAutoNum type="arabicParenR"/>
            </a:pPr>
            <a:r>
              <a:rPr lang="en-US" dirty="0" smtClean="0"/>
              <a:t>Framework Agreement</a:t>
            </a:r>
          </a:p>
          <a:p>
            <a:pPr marL="342900" indent="-342900">
              <a:buFont typeface="+mj-lt"/>
              <a:buAutoNum type="arabicParenR"/>
            </a:pPr>
            <a:r>
              <a:rPr lang="en-US" dirty="0" smtClean="0"/>
              <a:t>Program updates and next steps</a:t>
            </a:r>
          </a:p>
          <a:p>
            <a:pPr marL="719138" indent="-358775">
              <a:buFont typeface="Arial" panose="020B0604020202020204" pitchFamily="34" charset="0"/>
              <a:buChar char="•"/>
            </a:pPr>
            <a:r>
              <a:rPr lang="en-US" sz="1600" dirty="0" smtClean="0"/>
              <a:t>TB </a:t>
            </a:r>
            <a:r>
              <a:rPr lang="en-US" sz="1600" dirty="0"/>
              <a:t>	</a:t>
            </a:r>
            <a:r>
              <a:rPr lang="en-US" sz="1600" dirty="0" smtClean="0"/>
              <a:t>	</a:t>
            </a:r>
            <a:endParaRPr lang="en-US" sz="1600" dirty="0"/>
          </a:p>
          <a:p>
            <a:pPr marL="719138" indent="-358775">
              <a:buFont typeface="Arial" panose="020B0604020202020204" pitchFamily="34" charset="0"/>
              <a:buChar char="•"/>
            </a:pPr>
            <a:r>
              <a:rPr lang="en-US" sz="1600" dirty="0" smtClean="0"/>
              <a:t>Malaria</a:t>
            </a:r>
            <a:endParaRPr lang="en-US" sz="1600" dirty="0"/>
          </a:p>
          <a:p>
            <a:pPr marL="719138" indent="-358775">
              <a:buFont typeface="Arial" panose="020B0604020202020204" pitchFamily="34" charset="0"/>
              <a:buChar char="•"/>
            </a:pPr>
            <a:r>
              <a:rPr lang="en-US" sz="1600" dirty="0" smtClean="0"/>
              <a:t>HIV </a:t>
            </a:r>
          </a:p>
          <a:p>
            <a:pPr marL="342900" indent="-342900">
              <a:buFont typeface="+mj-lt"/>
              <a:buAutoNum type="arabicParenR" startAt="3"/>
            </a:pPr>
            <a:r>
              <a:rPr lang="en-US" dirty="0" smtClean="0"/>
              <a:t>“Closures” existing TFM grants</a:t>
            </a:r>
          </a:p>
          <a:p>
            <a:pPr marL="342900" indent="-342900">
              <a:buFont typeface="+mj-lt"/>
              <a:buAutoNum type="arabicParenR" startAt="3"/>
            </a:pPr>
            <a:r>
              <a:rPr lang="en-US" dirty="0" smtClean="0"/>
              <a:t>Financial Issues</a:t>
            </a:r>
          </a:p>
          <a:p>
            <a:pPr marL="342900" indent="-342900">
              <a:buFont typeface="+mj-lt"/>
              <a:buAutoNum type="arabicParenR" startAt="3"/>
            </a:pPr>
            <a:r>
              <a:rPr lang="en-US" dirty="0" smtClean="0"/>
              <a:t>Cross-cutting issues</a:t>
            </a:r>
          </a:p>
          <a:p>
            <a:pPr marL="342900" indent="-342900">
              <a:buFont typeface="+mj-lt"/>
              <a:buAutoNum type="arabicParenR" startAt="3"/>
            </a:pPr>
            <a:r>
              <a:rPr lang="en-US" dirty="0" smtClean="0"/>
              <a:t>CCM Secretariat</a:t>
            </a:r>
            <a:endParaRPr lang="en-US" dirty="0"/>
          </a:p>
          <a:p>
            <a:pPr marL="342900" indent="-342900">
              <a:buFont typeface="+mj-lt"/>
              <a:buAutoNum type="arabicParenR" startAt="3"/>
            </a:pPr>
            <a:r>
              <a:rPr lang="en-US" dirty="0" smtClean="0"/>
              <a:t>Questions</a:t>
            </a:r>
          </a:p>
          <a:p>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1</a:t>
            </a:fld>
            <a:endParaRPr lang="en-US" sz="1000" dirty="0"/>
          </a:p>
        </p:txBody>
      </p:sp>
    </p:spTree>
    <p:extLst>
      <p:ext uri="{BB962C8B-B14F-4D97-AF65-F5344CB8AC3E}">
        <p14:creationId xmlns:p14="http://schemas.microsoft.com/office/powerpoint/2010/main" val="4176210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54632" y="2976513"/>
            <a:ext cx="7970177" cy="948051"/>
          </a:xfrm>
          <a:prstGeom prst="round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ctrTitle"/>
          </p:nvPr>
        </p:nvSpPr>
        <p:spPr>
          <a:xfrm>
            <a:off x="540000" y="360794"/>
            <a:ext cx="8064000" cy="425200"/>
          </a:xfrm>
        </p:spPr>
        <p:txBody>
          <a:bodyPr/>
          <a:lstStyle/>
          <a:p>
            <a:r>
              <a:rPr lang="en-US" dirty="0" smtClean="0"/>
              <a:t>Framework agreement (FA)</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2</a:t>
            </a:fld>
            <a:endParaRPr lang="en-US" sz="1000" dirty="0"/>
          </a:p>
        </p:txBody>
      </p:sp>
      <p:sp>
        <p:nvSpPr>
          <p:cNvPr id="9" name="Content Placeholder 2"/>
          <p:cNvSpPr>
            <a:spLocks noGrp="1"/>
          </p:cNvSpPr>
          <p:nvPr>
            <p:ph idx="13"/>
          </p:nvPr>
        </p:nvSpPr>
        <p:spPr>
          <a:xfrm>
            <a:off x="513859" y="905961"/>
            <a:ext cx="7987552" cy="3844370"/>
          </a:xfrm>
        </p:spPr>
        <p:txBody>
          <a:bodyPr>
            <a:normAutofit/>
          </a:bodyPr>
          <a:lstStyle/>
          <a:p>
            <a:pPr marL="285750" lvl="2" indent="-285750">
              <a:lnSpc>
                <a:spcPts val="1920"/>
              </a:lnSpc>
              <a:buFont typeface="Arial" panose="020B0604020202020204" pitchFamily="34" charset="0"/>
              <a:buChar char="•"/>
            </a:pPr>
            <a:r>
              <a:rPr lang="en-GB" altLang="en-US" b="1" dirty="0" smtClean="0">
                <a:latin typeface="+mj-lt"/>
                <a:ea typeface="Calibri" panose="020F0502020204030204" pitchFamily="34" charset="0"/>
                <a:cs typeface="Times New Roman" panose="02020603050405020304" pitchFamily="18" charset="0"/>
              </a:rPr>
              <a:t>Signature of NFM </a:t>
            </a:r>
            <a:r>
              <a:rPr lang="en-GB" altLang="en-US" b="1" dirty="0">
                <a:latin typeface="+mj-lt"/>
                <a:ea typeface="Calibri" panose="020F0502020204030204" pitchFamily="34" charset="0"/>
                <a:cs typeface="Times New Roman" panose="02020603050405020304" pitchFamily="18" charset="0"/>
              </a:rPr>
              <a:t>grants </a:t>
            </a:r>
            <a:r>
              <a:rPr lang="en-GB" altLang="en-US" b="1" dirty="0" smtClean="0">
                <a:latin typeface="+mj-lt"/>
                <a:ea typeface="Calibri" panose="020F0502020204030204" pitchFamily="34" charset="0"/>
                <a:cs typeface="Times New Roman" panose="02020603050405020304" pitchFamily="18" charset="0"/>
              </a:rPr>
              <a:t>and disbursement of funds thereunder can only happen after signature of the FA</a:t>
            </a:r>
          </a:p>
          <a:p>
            <a:pPr lvl="2">
              <a:lnSpc>
                <a:spcPts val="1920"/>
              </a:lnSpc>
            </a:pPr>
            <a:endParaRPr lang="en-GB" altLang="en-US" b="1" dirty="0" smtClean="0">
              <a:latin typeface="+mj-lt"/>
              <a:ea typeface="Calibri" panose="020F0502020204030204" pitchFamily="34" charset="0"/>
              <a:cs typeface="Times New Roman" panose="02020603050405020304" pitchFamily="18" charset="0"/>
            </a:endParaRPr>
          </a:p>
          <a:p>
            <a:pPr marL="285750" lvl="2" indent="-285750">
              <a:lnSpc>
                <a:spcPts val="1920"/>
              </a:lnSpc>
              <a:buFont typeface="Arial" panose="020B0604020202020204" pitchFamily="34" charset="0"/>
              <a:buChar char="•"/>
            </a:pPr>
            <a:r>
              <a:rPr lang="en-GB" altLang="en-US" dirty="0" smtClean="0">
                <a:latin typeface="+mj-lt"/>
                <a:ea typeface="Calibri" panose="020F0502020204030204" pitchFamily="34" charset="0"/>
                <a:cs typeface="Times New Roman" panose="02020603050405020304" pitchFamily="18" charset="0"/>
              </a:rPr>
              <a:t>Clarification on </a:t>
            </a:r>
            <a:r>
              <a:rPr lang="en-GB" dirty="0" smtClean="0"/>
              <a:t>section 12.2 of the grant regulations (</a:t>
            </a:r>
            <a:r>
              <a:rPr lang="en-GB" altLang="en-US" dirty="0" smtClean="0">
                <a:latin typeface="+mj-lt"/>
                <a:ea typeface="Calibri" panose="020F0502020204030204" pitchFamily="34" charset="0"/>
                <a:cs typeface="Times New Roman" panose="02020603050405020304" pitchFamily="18" charset="0"/>
              </a:rPr>
              <a:t>privileges &amp; immunities): “</a:t>
            </a:r>
            <a:r>
              <a:rPr lang="en-GB" dirty="0" smtClean="0"/>
              <a:t>…the Grantee confirms that the ‘Agreement on Privileges and Immunities of the Global Fund to Fight AIDS, Tuberculosis and Malaria’, adopted by the Global Fund Board, is under review of the relevant authorities of the Kingdom of Bhutan.”</a:t>
            </a:r>
          </a:p>
          <a:p>
            <a:pPr marL="285750" lvl="2" indent="-285750">
              <a:lnSpc>
                <a:spcPts val="1920"/>
              </a:lnSpc>
              <a:buFont typeface="Arial" panose="020B0604020202020204" pitchFamily="34" charset="0"/>
              <a:buChar char="•"/>
            </a:pPr>
            <a:endParaRPr lang="fr-CH" altLang="en-US" dirty="0">
              <a:latin typeface="+mj-lt"/>
              <a:ea typeface="Calibri" panose="020F0502020204030204" pitchFamily="34" charset="0"/>
              <a:cs typeface="Times New Roman" panose="02020603050405020304" pitchFamily="18" charset="0"/>
            </a:endParaRPr>
          </a:p>
          <a:p>
            <a:pPr lvl="2">
              <a:lnSpc>
                <a:spcPts val="1920"/>
              </a:lnSpc>
            </a:pPr>
            <a:endParaRPr lang="en-GB" altLang="en-US" dirty="0" smtClean="0">
              <a:latin typeface="+mj-lt"/>
              <a:ea typeface="Calibri" panose="020F0502020204030204" pitchFamily="34" charset="0"/>
              <a:cs typeface="Times New Roman" panose="02020603050405020304" pitchFamily="18" charset="0"/>
            </a:endParaRPr>
          </a:p>
          <a:p>
            <a:pPr lvl="2">
              <a:lnSpc>
                <a:spcPts val="1920"/>
              </a:lnSpc>
            </a:pPr>
            <a:r>
              <a:rPr lang="en-GB" altLang="en-US" dirty="0" smtClean="0">
                <a:latin typeface="+mj-lt"/>
                <a:ea typeface="Calibri" panose="020F0502020204030204" pitchFamily="34" charset="0"/>
                <a:cs typeface="Times New Roman" panose="02020603050405020304" pitchFamily="18" charset="0"/>
                <a:sym typeface="Wingdings" panose="05000000000000000000" pitchFamily="2" charset="2"/>
              </a:rPr>
              <a:t>  </a:t>
            </a:r>
            <a:r>
              <a:rPr lang="en-GB" altLang="en-US" dirty="0" smtClean="0">
                <a:latin typeface="+mj-lt"/>
                <a:ea typeface="Calibri" panose="020F0502020204030204" pitchFamily="34" charset="0"/>
                <a:cs typeface="Times New Roman" panose="02020603050405020304" pitchFamily="18" charset="0"/>
              </a:rPr>
              <a:t>Next steps:</a:t>
            </a:r>
            <a:endParaRPr lang="en-US" altLang="en-US" dirty="0" smtClean="0">
              <a:latin typeface="+mj-lt"/>
              <a:ea typeface="Calibri" panose="020F0502020204030204" pitchFamily="34" charset="0"/>
              <a:cs typeface="Times New Roman" panose="02020603050405020304" pitchFamily="18" charset="0"/>
            </a:endParaRPr>
          </a:p>
          <a:p>
            <a:pPr marL="548550" lvl="3" indent="-285750">
              <a:lnSpc>
                <a:spcPts val="1920"/>
              </a:lnSpc>
              <a:buFont typeface="Courier New" panose="02070309020205020404" pitchFamily="49" charset="0"/>
              <a:buChar char="o"/>
            </a:pPr>
            <a:r>
              <a:rPr lang="en-US" altLang="en-US" dirty="0" smtClean="0">
                <a:solidFill>
                  <a:schemeClr val="tx1"/>
                </a:solidFill>
                <a:latin typeface="+mj-lt"/>
                <a:ea typeface="Calibri" panose="020F0502020204030204" pitchFamily="34" charset="0"/>
                <a:cs typeface="Times New Roman" panose="02020603050405020304" pitchFamily="18" charset="0"/>
              </a:rPr>
              <a:t>Relevant ministries/GNHC to discuss revised wording on privileges &amp; immunities</a:t>
            </a:r>
          </a:p>
          <a:p>
            <a:pPr marL="548550" lvl="3" indent="-285750">
              <a:lnSpc>
                <a:spcPts val="1920"/>
              </a:lnSpc>
              <a:buFont typeface="Courier New" panose="02070309020205020404" pitchFamily="49" charset="0"/>
              <a:buChar char="o"/>
            </a:pPr>
            <a:r>
              <a:rPr lang="en-US" altLang="en-US" dirty="0" smtClean="0">
                <a:solidFill>
                  <a:schemeClr val="tx1"/>
                </a:solidFill>
                <a:latin typeface="+mj-lt"/>
                <a:ea typeface="Calibri" panose="020F0502020204030204" pitchFamily="34" charset="0"/>
                <a:cs typeface="Times New Roman" panose="02020603050405020304" pitchFamily="18" charset="0"/>
              </a:rPr>
              <a:t>Provide timeline on Framework Agreement </a:t>
            </a:r>
            <a:r>
              <a:rPr lang="fr-CH" altLang="en-US" dirty="0" smtClean="0">
                <a:solidFill>
                  <a:schemeClr val="tx1"/>
                </a:solidFill>
                <a:latin typeface="+mj-lt"/>
                <a:ea typeface="Calibri" panose="020F0502020204030204" pitchFamily="34" charset="0"/>
                <a:cs typeface="Times New Roman" panose="02020603050405020304" pitchFamily="18" charset="0"/>
              </a:rPr>
              <a:t>signature to Global Fund</a:t>
            </a:r>
          </a:p>
          <a:p>
            <a:pPr lvl="2">
              <a:lnSpc>
                <a:spcPts val="1920"/>
              </a:lnSpc>
            </a:pPr>
            <a:endParaRPr lang="fr-CH" altLang="en-US" dirty="0" smtClean="0">
              <a:latin typeface="+mj-lt"/>
              <a:ea typeface="Calibri" panose="020F0502020204030204" pitchFamily="34" charset="0"/>
              <a:cs typeface="Times New Roman" panose="02020603050405020304" pitchFamily="18" charset="0"/>
            </a:endParaRPr>
          </a:p>
          <a:p>
            <a:pPr lvl="2">
              <a:lnSpc>
                <a:spcPts val="1920"/>
              </a:lnSpc>
            </a:pPr>
            <a:endParaRPr lang="fr-CH" altLang="en-US" dirty="0">
              <a:latin typeface="+mj-lt"/>
              <a:ea typeface="Calibri" panose="020F0502020204030204" pitchFamily="34" charset="0"/>
              <a:cs typeface="Times New Roman" panose="02020603050405020304" pitchFamily="18" charset="0"/>
            </a:endParaRPr>
          </a:p>
          <a:p>
            <a:pPr lvl="2">
              <a:lnSpc>
                <a:spcPts val="1920"/>
              </a:lnSpc>
            </a:pPr>
            <a:endParaRPr lang="en-GB" altLang="en-US" dirty="0" smtClean="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9889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2856" y="287823"/>
            <a:ext cx="8064000" cy="425200"/>
          </a:xfrm>
        </p:spPr>
        <p:txBody>
          <a:bodyPr/>
          <a:lstStyle/>
          <a:p>
            <a:r>
              <a:rPr lang="en-US" dirty="0" smtClean="0"/>
              <a:t>TB</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3</a:t>
            </a:fld>
            <a:endParaRPr lang="en-US" sz="1000" dirty="0"/>
          </a:p>
        </p:txBody>
      </p:sp>
      <p:sp>
        <p:nvSpPr>
          <p:cNvPr id="5" name="Content Placeholder 4"/>
          <p:cNvSpPr>
            <a:spLocks noGrp="1"/>
          </p:cNvSpPr>
          <p:nvPr>
            <p:ph idx="13"/>
          </p:nvPr>
        </p:nvSpPr>
        <p:spPr>
          <a:xfrm>
            <a:off x="539999" y="976045"/>
            <a:ext cx="8064000" cy="3769534"/>
          </a:xfrm>
        </p:spPr>
        <p:txBody>
          <a:bodyPr>
            <a:normAutofit lnSpcReduction="10000"/>
          </a:bodyPr>
          <a:lstStyle/>
          <a:p>
            <a:pPr marL="285750" indent="-285750">
              <a:buFont typeface="Wingdings" panose="05000000000000000000" pitchFamily="2" charset="2"/>
              <a:buChar char="ü"/>
            </a:pPr>
            <a:endParaRPr lang="en-US" dirty="0"/>
          </a:p>
          <a:p>
            <a:endParaRPr lang="en-US" dirty="0"/>
          </a:p>
          <a:p>
            <a:pPr marL="285750" indent="-285750">
              <a:buFont typeface="Wingdings" panose="05000000000000000000" pitchFamily="2" charset="2"/>
              <a:buChar char="Ø"/>
            </a:pPr>
            <a:r>
              <a:rPr lang="en-US" dirty="0" smtClean="0"/>
              <a:t>GF </a:t>
            </a:r>
            <a:r>
              <a:rPr lang="en-US" dirty="0"/>
              <a:t>will prepare grant confirmation (grant agreement) – can only be signed once </a:t>
            </a:r>
            <a:r>
              <a:rPr lang="en-US" dirty="0" smtClean="0"/>
              <a:t>the </a:t>
            </a:r>
            <a:r>
              <a:rPr lang="en-US" dirty="0"/>
              <a:t>FA is signed </a:t>
            </a:r>
            <a:endParaRPr lang="en-US" dirty="0" smtClean="0"/>
          </a:p>
          <a:p>
            <a:endParaRPr lang="en-US" dirty="0"/>
          </a:p>
          <a:p>
            <a:r>
              <a:rPr lang="en-US" sz="1700" b="1" dirty="0">
                <a:sym typeface="Wingdings" panose="05000000000000000000" pitchFamily="2" charset="2"/>
              </a:rPr>
              <a:t>Updates</a:t>
            </a:r>
            <a:r>
              <a:rPr lang="en-US" sz="1700" b="1" dirty="0"/>
              <a:t>:</a:t>
            </a:r>
          </a:p>
          <a:p>
            <a:pPr marL="548550" lvl="3" indent="-285750">
              <a:buFont typeface="Arial" panose="020B0604020202020204" pitchFamily="34" charset="0"/>
              <a:buChar char="•"/>
            </a:pPr>
            <a:r>
              <a:rPr lang="en-US" dirty="0" smtClean="0">
                <a:solidFill>
                  <a:schemeClr val="tx1"/>
                </a:solidFill>
              </a:rPr>
              <a:t>Activities conducted as planned (except TB/HIV coordination meeting)</a:t>
            </a:r>
          </a:p>
          <a:p>
            <a:pPr marL="548550" lvl="3" indent="-285750">
              <a:buFont typeface="Arial" panose="020B0604020202020204" pitchFamily="34" charset="0"/>
              <a:buChar char="•"/>
            </a:pPr>
            <a:r>
              <a:rPr lang="en-US" dirty="0" smtClean="0">
                <a:solidFill>
                  <a:schemeClr val="tx1"/>
                </a:solidFill>
              </a:rPr>
              <a:t>Discussion on direct payment from GF to IDA Foundation for SLD</a:t>
            </a:r>
          </a:p>
          <a:p>
            <a:pPr lvl="3" indent="0">
              <a:buNone/>
            </a:pPr>
            <a:endParaRPr lang="en-US" dirty="0">
              <a:solidFill>
                <a:schemeClr val="tx1"/>
              </a:solidFill>
            </a:endParaRPr>
          </a:p>
          <a:p>
            <a:pPr lvl="2"/>
            <a:r>
              <a:rPr lang="en-US" b="1" dirty="0"/>
              <a:t>Challenges:</a:t>
            </a:r>
          </a:p>
          <a:p>
            <a:pPr marL="548550" lvl="3" indent="-285750">
              <a:buFont typeface="Arial" panose="020B0604020202020204" pitchFamily="34" charset="0"/>
              <a:buChar char="•"/>
            </a:pPr>
            <a:r>
              <a:rPr lang="en-US" dirty="0" smtClean="0">
                <a:solidFill>
                  <a:schemeClr val="tx1"/>
                </a:solidFill>
              </a:rPr>
              <a:t>DOTS to be strengthened </a:t>
            </a:r>
          </a:p>
          <a:p>
            <a:pPr marL="548550" lvl="3" indent="-285750">
              <a:buFont typeface="Arial" panose="020B0604020202020204" pitchFamily="34" charset="0"/>
              <a:buChar char="•"/>
            </a:pPr>
            <a:r>
              <a:rPr lang="en-US" dirty="0" smtClean="0">
                <a:solidFill>
                  <a:schemeClr val="tx1"/>
                </a:solidFill>
              </a:rPr>
              <a:t>Increased MDR-TB (mostly due to weakness in DOTS and cross-border issues)</a:t>
            </a:r>
          </a:p>
          <a:p>
            <a:pPr marL="548550" lvl="3" indent="-285750">
              <a:buFont typeface="Arial" panose="020B0604020202020204" pitchFamily="34" charset="0"/>
              <a:buChar char="•"/>
            </a:pPr>
            <a:r>
              <a:rPr lang="en-US" dirty="0" smtClean="0">
                <a:solidFill>
                  <a:schemeClr val="tx1"/>
                </a:solidFill>
              </a:rPr>
              <a:t>Electronic reporting systems not being used</a:t>
            </a:r>
          </a:p>
          <a:p>
            <a:pPr marL="547688" lvl="3" indent="-285750">
              <a:buFont typeface="Wingdings" panose="05000000000000000000" pitchFamily="2" charset="2"/>
              <a:buChar char="à"/>
            </a:pPr>
            <a:r>
              <a:rPr lang="en-US" dirty="0" smtClean="0">
                <a:solidFill>
                  <a:schemeClr val="tx1"/>
                </a:solidFill>
                <a:sym typeface="Wingdings" panose="05000000000000000000" pitchFamily="2" charset="2"/>
              </a:rPr>
              <a:t>Monitor better how DOTS is implemented at health centers</a:t>
            </a:r>
          </a:p>
          <a:p>
            <a:pPr marL="547688" lvl="3" indent="-285750">
              <a:buFont typeface="Wingdings" panose="05000000000000000000" pitchFamily="2" charset="2"/>
              <a:buChar char="à"/>
            </a:pPr>
            <a:r>
              <a:rPr lang="en-US" dirty="0" smtClean="0">
                <a:solidFill>
                  <a:schemeClr val="tx1"/>
                </a:solidFill>
                <a:sym typeface="Wingdings" panose="05000000000000000000" pitchFamily="2" charset="2"/>
              </a:rPr>
              <a:t>Engage with partner/NGO to support DOTS implementation</a:t>
            </a:r>
          </a:p>
          <a:p>
            <a:pPr marL="547688" lvl="3" indent="-285750">
              <a:buFont typeface="Wingdings" panose="05000000000000000000" pitchFamily="2" charset="2"/>
              <a:buChar char="à"/>
            </a:pPr>
            <a:r>
              <a:rPr lang="en-US" dirty="0" smtClean="0">
                <a:solidFill>
                  <a:schemeClr val="tx1"/>
                </a:solidFill>
                <a:sym typeface="Wingdings" panose="05000000000000000000" pitchFamily="2" charset="2"/>
              </a:rPr>
              <a:t>Strengthen the three regional reference hospitals for MDR-TB treatment</a:t>
            </a:r>
            <a:endParaRPr lang="en-US" dirty="0" smtClean="0">
              <a:solidFill>
                <a:schemeClr val="tx1"/>
              </a:solidFill>
            </a:endParaRPr>
          </a:p>
          <a:p>
            <a:pPr marL="285750" indent="-285750">
              <a:buFont typeface="Arial" panose="020B0604020202020204" pitchFamily="34" charset="0"/>
              <a:buChar char="•"/>
            </a:pPr>
            <a:endParaRPr lang="fr-CH" dirty="0" smtClean="0"/>
          </a:p>
        </p:txBody>
      </p:sp>
      <p:sp>
        <p:nvSpPr>
          <p:cNvPr id="6" name="Rounded Rectangle 5"/>
          <p:cNvSpPr/>
          <p:nvPr/>
        </p:nvSpPr>
        <p:spPr>
          <a:xfrm>
            <a:off x="457198" y="713023"/>
            <a:ext cx="6349733" cy="676198"/>
          </a:xfrm>
          <a:prstGeom prst="round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US" sz="1600" dirty="0">
                <a:solidFill>
                  <a:schemeClr val="tx1"/>
                </a:solidFill>
              </a:rPr>
              <a:t>NFM grant was approved by the Board</a:t>
            </a:r>
            <a:r>
              <a:rPr lang="en-US" sz="1600" dirty="0" smtClean="0">
                <a:solidFill>
                  <a:schemeClr val="tx1"/>
                </a:solidFill>
              </a:rPr>
              <a:t>:</a:t>
            </a:r>
          </a:p>
          <a:p>
            <a:pPr marL="266700"/>
            <a:r>
              <a:rPr lang="en-US" sz="1600" dirty="0" smtClean="0">
                <a:solidFill>
                  <a:schemeClr val="tx1"/>
                </a:solidFill>
              </a:rPr>
              <a:t>US$ 2,083,173 for the period 1 July 2015 – 30 June 2018 </a:t>
            </a:r>
            <a:endParaRPr lang="en-US" sz="1600" dirty="0">
              <a:solidFill>
                <a:schemeClr val="tx1"/>
              </a:solidFill>
            </a:endParaRPr>
          </a:p>
        </p:txBody>
      </p:sp>
    </p:spTree>
    <p:extLst>
      <p:ext uri="{BB962C8B-B14F-4D97-AF65-F5344CB8AC3E}">
        <p14:creationId xmlns:p14="http://schemas.microsoft.com/office/powerpoint/2010/main" val="989003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999" y="316436"/>
            <a:ext cx="8064000" cy="425200"/>
          </a:xfrm>
        </p:spPr>
        <p:txBody>
          <a:bodyPr/>
          <a:lstStyle/>
          <a:p>
            <a:r>
              <a:rPr lang="en-US" dirty="0" smtClean="0"/>
              <a:t>TB</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4</a:t>
            </a:fld>
            <a:endParaRPr lang="en-US" sz="1000" dirty="0"/>
          </a:p>
        </p:txBody>
      </p:sp>
      <p:sp>
        <p:nvSpPr>
          <p:cNvPr id="5" name="Content Placeholder 4"/>
          <p:cNvSpPr>
            <a:spLocks noGrp="1"/>
          </p:cNvSpPr>
          <p:nvPr>
            <p:ph idx="13"/>
          </p:nvPr>
        </p:nvSpPr>
        <p:spPr>
          <a:xfrm>
            <a:off x="539999" y="741636"/>
            <a:ext cx="8064000" cy="4003943"/>
          </a:xfrm>
        </p:spPr>
        <p:txBody>
          <a:bodyPr>
            <a:normAutofit/>
          </a:bodyPr>
          <a:lstStyle/>
          <a:p>
            <a:endParaRPr lang="en-US" dirty="0" smtClean="0"/>
          </a:p>
          <a:p>
            <a:r>
              <a:rPr lang="en-US" b="1" dirty="0" smtClean="0"/>
              <a:t>Next steps:</a:t>
            </a:r>
          </a:p>
          <a:p>
            <a:pPr marL="548550" lvl="3" indent="-285750">
              <a:buFont typeface="Wingdings" panose="05000000000000000000" pitchFamily="2" charset="2"/>
              <a:buChar char="Ø"/>
            </a:pPr>
            <a:r>
              <a:rPr lang="en-US" dirty="0" smtClean="0">
                <a:solidFill>
                  <a:schemeClr val="tx1"/>
                </a:solidFill>
              </a:rPr>
              <a:t>Update MDR-TB expansion plan</a:t>
            </a:r>
          </a:p>
          <a:p>
            <a:pPr marL="548550" lvl="3" indent="-285750">
              <a:buFont typeface="Wingdings" panose="05000000000000000000" pitchFamily="2" charset="2"/>
              <a:buChar char="Ø"/>
            </a:pPr>
            <a:r>
              <a:rPr lang="en-US" dirty="0" smtClean="0">
                <a:solidFill>
                  <a:schemeClr val="tx1"/>
                </a:solidFill>
              </a:rPr>
              <a:t>Provide communication strategy (draft communication is in place already) and explain how main risk population is targeted </a:t>
            </a:r>
            <a:r>
              <a:rPr lang="en-US" dirty="0" smtClean="0">
                <a:solidFill>
                  <a:srgbClr val="003F72"/>
                </a:solidFill>
              </a:rPr>
              <a:t>(MA)</a:t>
            </a:r>
          </a:p>
          <a:p>
            <a:pPr marL="548550" lvl="3" indent="-285750">
              <a:buFont typeface="Wingdings" panose="05000000000000000000" pitchFamily="2" charset="2"/>
              <a:buChar char="Ø"/>
            </a:pPr>
            <a:r>
              <a:rPr lang="en-US" dirty="0" smtClean="0">
                <a:solidFill>
                  <a:schemeClr val="tx1"/>
                </a:solidFill>
              </a:rPr>
              <a:t>Provide indicator reference sheet by 1 Aug 2015 </a:t>
            </a:r>
            <a:r>
              <a:rPr lang="en-US" dirty="0" smtClean="0">
                <a:solidFill>
                  <a:srgbClr val="003F72"/>
                </a:solidFill>
              </a:rPr>
              <a:t>(MA)</a:t>
            </a:r>
          </a:p>
          <a:p>
            <a:pPr marL="548550" lvl="3" indent="-285750">
              <a:buFont typeface="Wingdings" panose="05000000000000000000" pitchFamily="2" charset="2"/>
              <a:buChar char="Ø"/>
            </a:pPr>
            <a:r>
              <a:rPr lang="en-US" dirty="0" smtClean="0">
                <a:solidFill>
                  <a:schemeClr val="tx1"/>
                </a:solidFill>
              </a:rPr>
              <a:t>Submit </a:t>
            </a:r>
            <a:r>
              <a:rPr lang="en-US" dirty="0" err="1" smtClean="0">
                <a:solidFill>
                  <a:schemeClr val="tx1"/>
                </a:solidFill>
              </a:rPr>
              <a:t>GeneXpert</a:t>
            </a:r>
            <a:r>
              <a:rPr lang="en-US" dirty="0" smtClean="0">
                <a:solidFill>
                  <a:schemeClr val="tx1"/>
                </a:solidFill>
              </a:rPr>
              <a:t> implementation plan validated by WHO by 1 Aug 2015 </a:t>
            </a:r>
            <a:r>
              <a:rPr lang="en-US" dirty="0" smtClean="0">
                <a:solidFill>
                  <a:srgbClr val="003F72"/>
                </a:solidFill>
              </a:rPr>
              <a:t>(MA)</a:t>
            </a:r>
          </a:p>
          <a:p>
            <a:pPr marL="548550" lvl="3" indent="-285750">
              <a:buFont typeface="Wingdings" panose="05000000000000000000" pitchFamily="2" charset="2"/>
              <a:buChar char="Ø"/>
            </a:pPr>
            <a:r>
              <a:rPr lang="en-US" dirty="0">
                <a:solidFill>
                  <a:schemeClr val="tx1"/>
                </a:solidFill>
              </a:rPr>
              <a:t>Submit all necessary documents for TFM grant end (see separate slide)</a:t>
            </a:r>
          </a:p>
          <a:p>
            <a:pPr lvl="3" indent="0">
              <a:buNone/>
            </a:pPr>
            <a:endParaRPr lang="en-US" dirty="0" smtClean="0">
              <a:solidFill>
                <a:srgbClr val="003F72"/>
              </a:solidFill>
            </a:endParaRPr>
          </a:p>
          <a:p>
            <a:pPr marL="548550" lvl="3" indent="-285750">
              <a:buFont typeface="Wingdings" panose="05000000000000000000" pitchFamily="2" charset="2"/>
              <a:buChar char="Ø"/>
            </a:pPr>
            <a:endParaRPr lang="en-US" dirty="0" smtClean="0">
              <a:solidFill>
                <a:srgbClr val="003F72"/>
              </a:solidFill>
            </a:endParaRPr>
          </a:p>
          <a:p>
            <a:pPr marL="548550" lvl="3" indent="-285750">
              <a:buFont typeface="Arial" panose="020B0604020202020204" pitchFamily="34" charset="0"/>
              <a:buChar char="•"/>
            </a:pPr>
            <a:endParaRPr lang="en-US" dirty="0" smtClean="0">
              <a:solidFill>
                <a:schemeClr val="tx1"/>
              </a:solidFill>
            </a:endParaRPr>
          </a:p>
          <a:p>
            <a:pPr marL="548550" lvl="3" indent="-28575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935817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999" y="316436"/>
            <a:ext cx="8064000" cy="425200"/>
          </a:xfrm>
        </p:spPr>
        <p:txBody>
          <a:bodyPr/>
          <a:lstStyle/>
          <a:p>
            <a:r>
              <a:rPr lang="en-US" dirty="0" smtClean="0"/>
              <a:t>Malaria</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5</a:t>
            </a:fld>
            <a:endParaRPr lang="en-US" sz="1000" dirty="0"/>
          </a:p>
        </p:txBody>
      </p:sp>
      <p:sp>
        <p:nvSpPr>
          <p:cNvPr id="5" name="Content Placeholder 4"/>
          <p:cNvSpPr>
            <a:spLocks noGrp="1"/>
          </p:cNvSpPr>
          <p:nvPr>
            <p:ph idx="13"/>
          </p:nvPr>
        </p:nvSpPr>
        <p:spPr>
          <a:xfrm>
            <a:off x="539999" y="741636"/>
            <a:ext cx="8064000" cy="4003943"/>
          </a:xfrm>
        </p:spPr>
        <p:txBody>
          <a:bodyPr>
            <a:normAutofit/>
          </a:bodyPr>
          <a:lstStyle/>
          <a:p>
            <a:endParaRPr lang="en-US" dirty="0" smtClean="0">
              <a:sym typeface="Wingdings" panose="05000000000000000000" pitchFamily="2" charset="2"/>
            </a:endParaRPr>
          </a:p>
          <a:p>
            <a:endParaRPr lang="en-US" dirty="0">
              <a:sym typeface="Wingdings" panose="05000000000000000000" pitchFamily="2" charset="2"/>
            </a:endParaRPr>
          </a:p>
          <a:p>
            <a:endParaRPr lang="en-US" dirty="0" smtClean="0">
              <a:sym typeface="Wingdings" panose="05000000000000000000" pitchFamily="2" charset="2"/>
            </a:endParaRPr>
          </a:p>
          <a:p>
            <a:r>
              <a:rPr lang="en-US" sz="1700" dirty="0" smtClean="0">
                <a:sym typeface="Wingdings" panose="05000000000000000000" pitchFamily="2" charset="2"/>
              </a:rPr>
              <a:t>  </a:t>
            </a:r>
            <a:r>
              <a:rPr lang="en-US" sz="1700" dirty="0" smtClean="0"/>
              <a:t>GF will prepare grant confirmation (grant agreement) – can only be signed once       the FA is signed </a:t>
            </a:r>
          </a:p>
          <a:p>
            <a:endParaRPr lang="en-US" dirty="0">
              <a:sym typeface="Wingdings" panose="05000000000000000000" pitchFamily="2" charset="2"/>
            </a:endParaRPr>
          </a:p>
          <a:p>
            <a:r>
              <a:rPr lang="en-US" sz="1700" b="1" dirty="0" smtClean="0">
                <a:sym typeface="Wingdings" panose="05000000000000000000" pitchFamily="2" charset="2"/>
              </a:rPr>
              <a:t>Updates</a:t>
            </a:r>
            <a:r>
              <a:rPr lang="en-US" sz="1700" b="1" dirty="0" smtClean="0"/>
              <a:t>:</a:t>
            </a:r>
          </a:p>
          <a:p>
            <a:pPr marL="548550" lvl="3" indent="-285750">
              <a:buFont typeface="Arial" panose="020B0604020202020204" pitchFamily="34" charset="0"/>
              <a:buChar char="•"/>
            </a:pPr>
            <a:r>
              <a:rPr lang="en-US" dirty="0" smtClean="0">
                <a:solidFill>
                  <a:schemeClr val="tx1"/>
                </a:solidFill>
              </a:rPr>
              <a:t>Update of M&amp;E plan as per the NSP has already started </a:t>
            </a:r>
          </a:p>
          <a:p>
            <a:pPr marL="548550" lvl="3" indent="-285750">
              <a:buFont typeface="Wingdings" panose="05000000000000000000" pitchFamily="2" charset="2"/>
              <a:buChar char="à"/>
            </a:pPr>
            <a:r>
              <a:rPr lang="en-US" dirty="0" smtClean="0">
                <a:solidFill>
                  <a:schemeClr val="tx1"/>
                </a:solidFill>
                <a:sym typeface="Wingdings" panose="05000000000000000000" pitchFamily="2" charset="2"/>
              </a:rPr>
              <a:t>Discussions among stakeholders to be done </a:t>
            </a:r>
          </a:p>
          <a:p>
            <a:pPr marL="548550" lvl="3" indent="-285750">
              <a:buFont typeface="Wingdings" panose="05000000000000000000" pitchFamily="2" charset="2"/>
              <a:buChar char="à"/>
            </a:pPr>
            <a:r>
              <a:rPr lang="en-US" dirty="0" smtClean="0">
                <a:solidFill>
                  <a:schemeClr val="tx1"/>
                </a:solidFill>
                <a:sym typeface="Wingdings" panose="05000000000000000000" pitchFamily="2" charset="2"/>
              </a:rPr>
              <a:t>Submit final M&amp;E plan by 30 Sep 2015</a:t>
            </a:r>
            <a:endParaRPr lang="en-US" dirty="0">
              <a:solidFill>
                <a:schemeClr val="tx1"/>
              </a:solidFill>
            </a:endParaRPr>
          </a:p>
          <a:p>
            <a:pPr lvl="3" indent="0">
              <a:buNone/>
            </a:pPr>
            <a:endParaRPr lang="en-US" dirty="0">
              <a:solidFill>
                <a:schemeClr val="tx1"/>
              </a:solidFill>
            </a:endParaRPr>
          </a:p>
          <a:p>
            <a:pPr lvl="2"/>
            <a:r>
              <a:rPr lang="en-US" b="1" dirty="0" smtClean="0"/>
              <a:t>Challenges:</a:t>
            </a:r>
          </a:p>
          <a:p>
            <a:pPr marL="548550" lvl="3" indent="-285750">
              <a:buFont typeface="Arial" panose="020B0604020202020204" pitchFamily="34" charset="0"/>
              <a:buChar char="•"/>
            </a:pPr>
            <a:r>
              <a:rPr lang="en-US" dirty="0" smtClean="0">
                <a:solidFill>
                  <a:schemeClr val="tx1"/>
                </a:solidFill>
              </a:rPr>
              <a:t>Insecticide resistance: needs to be better monitored </a:t>
            </a:r>
          </a:p>
          <a:p>
            <a:pPr marL="534988" lvl="3" indent="-273050">
              <a:buNone/>
            </a:pPr>
            <a:r>
              <a:rPr lang="de-CH" dirty="0" smtClean="0">
                <a:solidFill>
                  <a:schemeClr val="tx1"/>
                </a:solidFill>
                <a:sym typeface="Wingdings" panose="05000000000000000000" pitchFamily="2" charset="2"/>
              </a:rPr>
              <a:t>	Plan for insecticide resistance monitoring to be submitted to GF </a:t>
            </a:r>
            <a:r>
              <a:rPr lang="de-CH" dirty="0" smtClean="0">
                <a:solidFill>
                  <a:srgbClr val="003F72"/>
                </a:solidFill>
                <a:sym typeface="Wingdings" panose="05000000000000000000" pitchFamily="2" charset="2"/>
              </a:rPr>
              <a:t>(MA), </a:t>
            </a:r>
            <a:r>
              <a:rPr lang="de-CH" dirty="0" smtClean="0">
                <a:solidFill>
                  <a:schemeClr val="tx1"/>
                </a:solidFill>
                <a:sym typeface="Wingdings" panose="05000000000000000000" pitchFamily="2" charset="2"/>
              </a:rPr>
              <a:t>including</a:t>
            </a:r>
            <a:r>
              <a:rPr lang="de-CH" dirty="0" smtClean="0">
                <a:solidFill>
                  <a:srgbClr val="003F72"/>
                </a:solidFill>
                <a:sym typeface="Wingdings" panose="05000000000000000000" pitchFamily="2" charset="2"/>
              </a:rPr>
              <a:t> </a:t>
            </a:r>
            <a:r>
              <a:rPr lang="de-CH" dirty="0" smtClean="0">
                <a:solidFill>
                  <a:schemeClr val="tx1"/>
                </a:solidFill>
                <a:sym typeface="Wingdings" panose="05000000000000000000" pitchFamily="2" charset="2"/>
              </a:rPr>
              <a:t>expansion of sentinel sites to 2 other districts</a:t>
            </a:r>
            <a:endParaRPr lang="en-US" dirty="0">
              <a:solidFill>
                <a:schemeClr val="tx1"/>
              </a:solidFill>
            </a:endParaRPr>
          </a:p>
        </p:txBody>
      </p:sp>
      <p:sp>
        <p:nvSpPr>
          <p:cNvPr id="7" name="Rounded Rectangle 6"/>
          <p:cNvSpPr/>
          <p:nvPr/>
        </p:nvSpPr>
        <p:spPr>
          <a:xfrm>
            <a:off x="457198" y="712710"/>
            <a:ext cx="7490164" cy="647271"/>
          </a:xfrm>
          <a:prstGeom prst="round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US" sz="1600" dirty="0">
                <a:solidFill>
                  <a:schemeClr val="tx1"/>
                </a:solidFill>
              </a:rPr>
              <a:t>NFM grant was approved by the </a:t>
            </a:r>
            <a:r>
              <a:rPr lang="en-US" sz="1600" dirty="0" smtClean="0">
                <a:solidFill>
                  <a:schemeClr val="tx1"/>
                </a:solidFill>
              </a:rPr>
              <a:t>Board on 9 June 2015:</a:t>
            </a:r>
          </a:p>
          <a:p>
            <a:pPr marL="266700"/>
            <a:r>
              <a:rPr lang="en-US" sz="1600" dirty="0" smtClean="0">
                <a:solidFill>
                  <a:schemeClr val="tx1"/>
                </a:solidFill>
              </a:rPr>
              <a:t>US$ 1,942,261 for the period 1 July 2015 – 30 June 2018</a:t>
            </a:r>
            <a:endParaRPr lang="en-US" sz="1600" dirty="0">
              <a:solidFill>
                <a:schemeClr val="tx1"/>
              </a:solidFill>
            </a:endParaRPr>
          </a:p>
        </p:txBody>
      </p:sp>
    </p:spTree>
    <p:extLst>
      <p:ext uri="{BB962C8B-B14F-4D97-AF65-F5344CB8AC3E}">
        <p14:creationId xmlns:p14="http://schemas.microsoft.com/office/powerpoint/2010/main" val="2681834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999" y="316436"/>
            <a:ext cx="8064000" cy="425200"/>
          </a:xfrm>
        </p:spPr>
        <p:txBody>
          <a:bodyPr/>
          <a:lstStyle/>
          <a:p>
            <a:r>
              <a:rPr lang="en-US" dirty="0" smtClean="0"/>
              <a:t>Malaria</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6</a:t>
            </a:fld>
            <a:endParaRPr lang="en-US" sz="1000" dirty="0"/>
          </a:p>
        </p:txBody>
      </p:sp>
      <p:sp>
        <p:nvSpPr>
          <p:cNvPr id="5" name="Content Placeholder 4"/>
          <p:cNvSpPr>
            <a:spLocks noGrp="1"/>
          </p:cNvSpPr>
          <p:nvPr>
            <p:ph idx="13"/>
          </p:nvPr>
        </p:nvSpPr>
        <p:spPr>
          <a:xfrm>
            <a:off x="539999" y="741636"/>
            <a:ext cx="8064000" cy="4003943"/>
          </a:xfrm>
        </p:spPr>
        <p:txBody>
          <a:bodyPr>
            <a:normAutofit/>
          </a:bodyPr>
          <a:lstStyle/>
          <a:p>
            <a:endParaRPr lang="en-US" dirty="0" smtClean="0"/>
          </a:p>
          <a:p>
            <a:r>
              <a:rPr lang="en-US" sz="1700" b="1" dirty="0" smtClean="0"/>
              <a:t>Next steps:</a:t>
            </a:r>
          </a:p>
          <a:p>
            <a:pPr marL="552450" lvl="3" indent="-285750">
              <a:buFont typeface="Wingdings" panose="05000000000000000000" pitchFamily="2" charset="2"/>
              <a:buChar char="Ø"/>
            </a:pPr>
            <a:r>
              <a:rPr lang="en-US" dirty="0" smtClean="0">
                <a:solidFill>
                  <a:schemeClr val="tx1"/>
                </a:solidFill>
              </a:rPr>
              <a:t>LLIN distribution list to be provided </a:t>
            </a:r>
            <a:r>
              <a:rPr lang="en-US" dirty="0" smtClean="0">
                <a:solidFill>
                  <a:srgbClr val="003F72"/>
                </a:solidFill>
              </a:rPr>
              <a:t>(outstanding </a:t>
            </a:r>
            <a:r>
              <a:rPr lang="en-US" dirty="0">
                <a:solidFill>
                  <a:srgbClr val="003F72"/>
                </a:solidFill>
              </a:rPr>
              <a:t>MA from previous period</a:t>
            </a:r>
            <a:r>
              <a:rPr lang="en-US" dirty="0" smtClean="0">
                <a:solidFill>
                  <a:srgbClr val="003F72"/>
                </a:solidFill>
              </a:rPr>
              <a:t>)</a:t>
            </a:r>
          </a:p>
          <a:p>
            <a:pPr marL="552450" lvl="3" indent="-285750">
              <a:buFont typeface="Wingdings" panose="05000000000000000000" pitchFamily="2" charset="2"/>
              <a:buChar char="Ø"/>
            </a:pPr>
            <a:r>
              <a:rPr lang="en-US" dirty="0" smtClean="0">
                <a:solidFill>
                  <a:schemeClr val="tx1"/>
                </a:solidFill>
              </a:rPr>
              <a:t>Case investigation report to be provided (together with the PU)</a:t>
            </a:r>
            <a:r>
              <a:rPr lang="en-US" dirty="0" smtClean="0">
                <a:solidFill>
                  <a:srgbClr val="003F72"/>
                </a:solidFill>
              </a:rPr>
              <a:t> (outstanding MA)</a:t>
            </a:r>
            <a:endParaRPr lang="en-US" dirty="0" smtClean="0">
              <a:solidFill>
                <a:schemeClr val="tx1"/>
              </a:solidFill>
            </a:endParaRPr>
          </a:p>
          <a:p>
            <a:pPr marL="552450" lvl="3" indent="-285750">
              <a:buFont typeface="Wingdings" panose="05000000000000000000" pitchFamily="2" charset="2"/>
              <a:buChar char="Ø"/>
            </a:pPr>
            <a:r>
              <a:rPr lang="en-US" dirty="0" smtClean="0">
                <a:solidFill>
                  <a:schemeClr val="tx1"/>
                </a:solidFill>
              </a:rPr>
              <a:t>Indicator reference sheet to be provided to GF by 20 June 2015 </a:t>
            </a:r>
            <a:r>
              <a:rPr lang="en-US" dirty="0" smtClean="0">
                <a:solidFill>
                  <a:srgbClr val="003F72"/>
                </a:solidFill>
              </a:rPr>
              <a:t>(MA)</a:t>
            </a:r>
          </a:p>
          <a:p>
            <a:pPr marL="552450" lvl="3" indent="-285750">
              <a:buFont typeface="Wingdings" panose="05000000000000000000" pitchFamily="2" charset="2"/>
              <a:buChar char="Ø"/>
            </a:pPr>
            <a:r>
              <a:rPr lang="en-US" dirty="0" smtClean="0">
                <a:solidFill>
                  <a:schemeClr val="tx1"/>
                </a:solidFill>
              </a:rPr>
              <a:t>Submit policy of DSA payment for village health workers and community action group to GF by end June </a:t>
            </a:r>
          </a:p>
          <a:p>
            <a:pPr marL="552450" lvl="3" indent="-285750">
              <a:buFont typeface="Wingdings" panose="05000000000000000000" pitchFamily="2" charset="2"/>
              <a:buChar char="Ø"/>
            </a:pPr>
            <a:r>
              <a:rPr lang="en-US" dirty="0" smtClean="0">
                <a:solidFill>
                  <a:schemeClr val="tx1"/>
                </a:solidFill>
              </a:rPr>
              <a:t>Submit all necessary documents for TFM grant end (see separate slide)</a:t>
            </a:r>
            <a:endParaRPr lang="en-US" dirty="0">
              <a:solidFill>
                <a:schemeClr val="tx1"/>
              </a:solidFill>
            </a:endParaRPr>
          </a:p>
        </p:txBody>
      </p:sp>
    </p:spTree>
    <p:extLst>
      <p:ext uri="{BB962C8B-B14F-4D97-AF65-F5344CB8AC3E}">
        <p14:creationId xmlns:p14="http://schemas.microsoft.com/office/powerpoint/2010/main" val="38753732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999" y="316436"/>
            <a:ext cx="8064000" cy="425200"/>
          </a:xfrm>
        </p:spPr>
        <p:txBody>
          <a:bodyPr/>
          <a:lstStyle/>
          <a:p>
            <a:r>
              <a:rPr lang="en-US" dirty="0" smtClean="0"/>
              <a:t>HIV</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7</a:t>
            </a:fld>
            <a:endParaRPr lang="en-US" sz="1000" dirty="0"/>
          </a:p>
        </p:txBody>
      </p:sp>
      <p:sp>
        <p:nvSpPr>
          <p:cNvPr id="5" name="Content Placeholder 4"/>
          <p:cNvSpPr>
            <a:spLocks noGrp="1"/>
          </p:cNvSpPr>
          <p:nvPr>
            <p:ph idx="13"/>
          </p:nvPr>
        </p:nvSpPr>
        <p:spPr>
          <a:xfrm>
            <a:off x="539999" y="741636"/>
            <a:ext cx="8064000" cy="4003943"/>
          </a:xfrm>
        </p:spPr>
        <p:txBody>
          <a:bodyPr>
            <a:normAutofit fontScale="62500" lnSpcReduction="20000"/>
          </a:bodyPr>
          <a:lstStyle/>
          <a:p>
            <a:endParaRPr lang="en-US" dirty="0" smtClean="0"/>
          </a:p>
          <a:p>
            <a:endParaRPr lang="en-US" dirty="0" smtClean="0"/>
          </a:p>
          <a:p>
            <a:endParaRPr lang="en-US" dirty="0"/>
          </a:p>
          <a:p>
            <a:endParaRPr lang="en-US" dirty="0" smtClean="0"/>
          </a:p>
          <a:p>
            <a:endParaRPr lang="en-US" dirty="0" smtClean="0"/>
          </a:p>
          <a:p>
            <a:r>
              <a:rPr lang="en-US" sz="2100" b="1" dirty="0" smtClean="0"/>
              <a:t>Updates:</a:t>
            </a:r>
          </a:p>
          <a:p>
            <a:pPr marL="285750" indent="-285750">
              <a:buFont typeface="Wingdings" panose="05000000000000000000" pitchFamily="2" charset="2"/>
              <a:buChar char="ü"/>
            </a:pPr>
            <a:r>
              <a:rPr lang="en-US" sz="2100" dirty="0" smtClean="0">
                <a:sym typeface="Wingdings" panose="05000000000000000000" pitchFamily="2" charset="2"/>
              </a:rPr>
              <a:t>ART guidelines were updated</a:t>
            </a:r>
          </a:p>
          <a:p>
            <a:pPr marL="285750" indent="-285750">
              <a:buFont typeface="Wingdings" panose="05000000000000000000" pitchFamily="2" charset="2"/>
              <a:buChar char="ü"/>
            </a:pPr>
            <a:r>
              <a:rPr lang="en-US" sz="2100" dirty="0" smtClean="0">
                <a:sym typeface="Wingdings" panose="05000000000000000000" pitchFamily="2" charset="2"/>
              </a:rPr>
              <a:t>Meetings with </a:t>
            </a:r>
            <a:r>
              <a:rPr lang="en-US" sz="2100" dirty="0" err="1" smtClean="0">
                <a:sym typeface="Wingdings" panose="05000000000000000000" pitchFamily="2" charset="2"/>
              </a:rPr>
              <a:t>Lhaksam</a:t>
            </a:r>
            <a:r>
              <a:rPr lang="en-US" sz="2100" dirty="0" smtClean="0">
                <a:sym typeface="Wingdings" panose="05000000000000000000" pitchFamily="2" charset="2"/>
              </a:rPr>
              <a:t> and LGBTI community </a:t>
            </a:r>
          </a:p>
          <a:p>
            <a:pPr marL="285750" indent="-285750">
              <a:buFont typeface="Wingdings" panose="05000000000000000000" pitchFamily="2" charset="2"/>
              <a:buChar char="ü"/>
            </a:pPr>
            <a:r>
              <a:rPr lang="en-US" sz="2100" dirty="0" smtClean="0">
                <a:sym typeface="Wingdings" panose="05000000000000000000" pitchFamily="2" charset="2"/>
              </a:rPr>
              <a:t>Meeting with UNDP on collaboration for removal of legal barriers</a:t>
            </a:r>
            <a:endParaRPr lang="en-US" sz="2100" dirty="0"/>
          </a:p>
          <a:p>
            <a:endParaRPr lang="en-US" sz="2100" dirty="0" smtClean="0"/>
          </a:p>
          <a:p>
            <a:r>
              <a:rPr lang="en-US" sz="2100" b="1" dirty="0" smtClean="0">
                <a:sym typeface="Wingdings" panose="05000000000000000000" pitchFamily="2" charset="2"/>
              </a:rPr>
              <a:t>Challenges:</a:t>
            </a:r>
          </a:p>
          <a:p>
            <a:pPr marL="285750" indent="-285750">
              <a:buFont typeface="Arial" panose="020B0604020202020204" pitchFamily="34" charset="0"/>
              <a:buChar char="•"/>
            </a:pPr>
            <a:r>
              <a:rPr lang="en-US" sz="2100" dirty="0" smtClean="0">
                <a:solidFill>
                  <a:schemeClr val="tx1"/>
                </a:solidFill>
              </a:rPr>
              <a:t>MSM/TG network strengthening </a:t>
            </a:r>
            <a:r>
              <a:rPr lang="de-CH" sz="2100" dirty="0" smtClean="0">
                <a:sym typeface="Wingdings" panose="05000000000000000000" pitchFamily="2" charset="2"/>
              </a:rPr>
              <a:t> decide on human resource position representing MSM/TG (HISC, Lhaksam...?)</a:t>
            </a:r>
          </a:p>
          <a:p>
            <a:pPr marL="285750" indent="-285750">
              <a:buFont typeface="Arial" panose="020B0604020202020204" pitchFamily="34" charset="0"/>
              <a:buChar char="•"/>
            </a:pPr>
            <a:r>
              <a:rPr lang="de-CH" sz="2100" dirty="0" smtClean="0">
                <a:solidFill>
                  <a:schemeClr val="tx1"/>
                </a:solidFill>
                <a:sym typeface="Wingdings" panose="05000000000000000000" pitchFamily="2" charset="2"/>
              </a:rPr>
              <a:t>Viral load test </a:t>
            </a:r>
            <a:r>
              <a:rPr lang="de-CH" sz="2100" dirty="0">
                <a:sym typeface="Wingdings" panose="05000000000000000000" pitchFamily="2" charset="2"/>
              </a:rPr>
              <a:t> </a:t>
            </a:r>
            <a:r>
              <a:rPr lang="de-CH" sz="2100" dirty="0" smtClean="0">
                <a:sym typeface="Wingdings" panose="05000000000000000000" pitchFamily="2" charset="2"/>
              </a:rPr>
              <a:t> discuss the use of GeneXpert for viral load testing for the future (more cost effective and easy to use) – start with in-country evaluation and coordinate with TB team</a:t>
            </a:r>
          </a:p>
          <a:p>
            <a:pPr marL="285750" indent="-285750">
              <a:buFont typeface="Arial" panose="020B0604020202020204" pitchFamily="34" charset="0"/>
              <a:buChar char="•"/>
            </a:pPr>
            <a:r>
              <a:rPr lang="de-CH" sz="2100" dirty="0" smtClean="0">
                <a:solidFill>
                  <a:schemeClr val="tx1"/>
                </a:solidFill>
                <a:sym typeface="Wingdings" panose="05000000000000000000" pitchFamily="2" charset="2"/>
              </a:rPr>
              <a:t>IBBS </a:t>
            </a:r>
            <a:r>
              <a:rPr lang="de-CH" sz="2100" dirty="0" smtClean="0">
                <a:sym typeface="Wingdings" panose="05000000000000000000" pitchFamily="2" charset="2"/>
              </a:rPr>
              <a:t> make sure that key populations are included in the planning stage. Share ToR with the GF</a:t>
            </a:r>
            <a:endParaRPr lang="en-US" sz="2100" dirty="0">
              <a:solidFill>
                <a:schemeClr val="tx1"/>
              </a:solidFill>
            </a:endParaRPr>
          </a:p>
        </p:txBody>
      </p:sp>
      <p:sp>
        <p:nvSpPr>
          <p:cNvPr id="6" name="Rounded Rectangle 5"/>
          <p:cNvSpPr/>
          <p:nvPr/>
        </p:nvSpPr>
        <p:spPr>
          <a:xfrm>
            <a:off x="539999" y="754057"/>
            <a:ext cx="7490164" cy="825558"/>
          </a:xfrm>
          <a:prstGeom prst="round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US" sz="1400" dirty="0">
                <a:solidFill>
                  <a:schemeClr val="tx1"/>
                </a:solidFill>
              </a:rPr>
              <a:t>NFM grant was approved by the </a:t>
            </a:r>
            <a:r>
              <a:rPr lang="en-US" sz="1400" dirty="0" smtClean="0">
                <a:solidFill>
                  <a:schemeClr val="tx1"/>
                </a:solidFill>
              </a:rPr>
              <a:t>GAC on 27 May 2015 and sent to the Board for approval (outcome expected in early July)</a:t>
            </a:r>
          </a:p>
          <a:p>
            <a:pPr marL="266700"/>
            <a:r>
              <a:rPr lang="en-US" sz="1400" dirty="0" smtClean="0">
                <a:solidFill>
                  <a:schemeClr val="tx1"/>
                </a:solidFill>
              </a:rPr>
              <a:t>US$ 2,001,227 for the period 1 July 2015 – 30 June 2018</a:t>
            </a:r>
            <a:endParaRPr lang="en-US" sz="1400" dirty="0">
              <a:solidFill>
                <a:schemeClr val="tx1"/>
              </a:solidFill>
            </a:endParaRPr>
          </a:p>
        </p:txBody>
      </p:sp>
    </p:spTree>
    <p:extLst>
      <p:ext uri="{BB962C8B-B14F-4D97-AF65-F5344CB8AC3E}">
        <p14:creationId xmlns:p14="http://schemas.microsoft.com/office/powerpoint/2010/main" val="2041492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999" y="316436"/>
            <a:ext cx="8064000" cy="425200"/>
          </a:xfrm>
        </p:spPr>
        <p:txBody>
          <a:bodyPr/>
          <a:lstStyle/>
          <a:p>
            <a:r>
              <a:rPr lang="en-US" dirty="0" smtClean="0"/>
              <a:t>HIV</a:t>
            </a:r>
            <a:endParaRPr lang="en-US" dirty="0"/>
          </a:p>
        </p:txBody>
      </p:sp>
      <p:sp>
        <p:nvSpPr>
          <p:cNvPr id="4" name="Slide Number Placeholder 3"/>
          <p:cNvSpPr>
            <a:spLocks noGrp="1"/>
          </p:cNvSpPr>
          <p:nvPr>
            <p:ph type="sldNum" sz="quarter" idx="12"/>
          </p:nvPr>
        </p:nvSpPr>
        <p:spPr/>
        <p:txBody>
          <a:bodyPr/>
          <a:lstStyle/>
          <a:p>
            <a:fld id="{1D1E3EDB-D7EB-F14E-A6D1-748C03EC5EDC}" type="slidenum">
              <a:rPr lang="en-US" sz="1000" smtClean="0"/>
              <a:t>8</a:t>
            </a:fld>
            <a:endParaRPr lang="en-US" sz="1000" dirty="0"/>
          </a:p>
        </p:txBody>
      </p:sp>
      <p:sp>
        <p:nvSpPr>
          <p:cNvPr id="5" name="Content Placeholder 4"/>
          <p:cNvSpPr>
            <a:spLocks noGrp="1"/>
          </p:cNvSpPr>
          <p:nvPr>
            <p:ph idx="13"/>
          </p:nvPr>
        </p:nvSpPr>
        <p:spPr>
          <a:xfrm>
            <a:off x="539999" y="741636"/>
            <a:ext cx="8064000" cy="4003943"/>
          </a:xfrm>
        </p:spPr>
        <p:txBody>
          <a:bodyPr>
            <a:normAutofit/>
          </a:bodyPr>
          <a:lstStyle/>
          <a:p>
            <a:endParaRPr lang="en-US" dirty="0" smtClean="0"/>
          </a:p>
          <a:p>
            <a:r>
              <a:rPr lang="en-US" b="1" dirty="0" smtClean="0"/>
              <a:t>Next steps:</a:t>
            </a:r>
          </a:p>
          <a:p>
            <a:pPr marL="548550" lvl="3" indent="-285750">
              <a:buFont typeface="Wingdings" panose="05000000000000000000" pitchFamily="2" charset="2"/>
              <a:buChar char="Ø"/>
            </a:pPr>
            <a:r>
              <a:rPr lang="en-US" dirty="0" smtClean="0">
                <a:solidFill>
                  <a:schemeClr val="tx1"/>
                </a:solidFill>
              </a:rPr>
              <a:t>Submit revised NFM budget to GF</a:t>
            </a:r>
          </a:p>
          <a:p>
            <a:pPr marL="548550" lvl="3" indent="-285750">
              <a:buFont typeface="Wingdings" panose="05000000000000000000" pitchFamily="2" charset="2"/>
              <a:buChar char="Ø"/>
            </a:pPr>
            <a:r>
              <a:rPr lang="en-US" dirty="0" smtClean="0">
                <a:solidFill>
                  <a:schemeClr val="tx1"/>
                </a:solidFill>
              </a:rPr>
              <a:t>Stock status to be provided with expiry dates, specifications walk-in cold room</a:t>
            </a:r>
          </a:p>
          <a:p>
            <a:pPr marL="548550" lvl="3" indent="-285750">
              <a:buFont typeface="Wingdings" panose="05000000000000000000" pitchFamily="2" charset="2"/>
              <a:buChar char="Ø"/>
            </a:pPr>
            <a:r>
              <a:rPr lang="en-US" dirty="0" smtClean="0">
                <a:solidFill>
                  <a:schemeClr val="tx1"/>
                </a:solidFill>
              </a:rPr>
              <a:t>Decide on procurement through PPM or to be done by country</a:t>
            </a:r>
          </a:p>
          <a:p>
            <a:pPr marL="548550" lvl="3" indent="-285750">
              <a:buFont typeface="Wingdings" panose="05000000000000000000" pitchFamily="2" charset="2"/>
              <a:buChar char="Ø"/>
            </a:pPr>
            <a:r>
              <a:rPr lang="en-US" dirty="0" smtClean="0">
                <a:solidFill>
                  <a:schemeClr val="tx1"/>
                </a:solidFill>
              </a:rPr>
              <a:t>Provide indicator reference sheet by 1 July 2015 </a:t>
            </a:r>
            <a:r>
              <a:rPr lang="en-US" dirty="0" smtClean="0">
                <a:solidFill>
                  <a:srgbClr val="003F72"/>
                </a:solidFill>
              </a:rPr>
              <a:t>(MA)</a:t>
            </a:r>
          </a:p>
          <a:p>
            <a:pPr marL="548550" lvl="3" indent="-285750">
              <a:buFont typeface="Wingdings" panose="05000000000000000000" pitchFamily="2" charset="2"/>
              <a:buChar char="Ø"/>
            </a:pPr>
            <a:r>
              <a:rPr lang="en-GB" dirty="0" smtClean="0">
                <a:solidFill>
                  <a:schemeClr val="tx1"/>
                </a:solidFill>
              </a:rPr>
              <a:t>Provide updated </a:t>
            </a:r>
            <a:r>
              <a:rPr lang="en-GB" dirty="0" err="1">
                <a:solidFill>
                  <a:schemeClr val="tx1"/>
                </a:solidFill>
              </a:rPr>
              <a:t>costed</a:t>
            </a:r>
            <a:r>
              <a:rPr lang="en-GB" dirty="0">
                <a:solidFill>
                  <a:schemeClr val="tx1"/>
                </a:solidFill>
              </a:rPr>
              <a:t> M&amp;E work </a:t>
            </a:r>
            <a:r>
              <a:rPr lang="en-GB" dirty="0" smtClean="0">
                <a:solidFill>
                  <a:schemeClr val="tx1"/>
                </a:solidFill>
              </a:rPr>
              <a:t>plan by 1 July 2015 </a:t>
            </a:r>
            <a:r>
              <a:rPr lang="en-US" dirty="0" smtClean="0">
                <a:solidFill>
                  <a:srgbClr val="003F72"/>
                </a:solidFill>
              </a:rPr>
              <a:t>(MA)</a:t>
            </a:r>
          </a:p>
          <a:p>
            <a:pPr marL="548550" lvl="3" indent="-285750">
              <a:buFont typeface="Wingdings" panose="05000000000000000000" pitchFamily="2" charset="2"/>
              <a:buChar char="Ø"/>
            </a:pPr>
            <a:r>
              <a:rPr lang="en-US" dirty="0" smtClean="0">
                <a:solidFill>
                  <a:schemeClr val="tx1"/>
                </a:solidFill>
              </a:rPr>
              <a:t>Submit </a:t>
            </a:r>
            <a:r>
              <a:rPr lang="en-US" dirty="0">
                <a:solidFill>
                  <a:schemeClr val="tx1"/>
                </a:solidFill>
              </a:rPr>
              <a:t>all necessary documents for TFM grant end (see separate slide)</a:t>
            </a:r>
          </a:p>
          <a:p>
            <a:pPr marL="548550" lvl="3" indent="-285750">
              <a:buFont typeface="Arial" panose="020B0604020202020204" pitchFamily="34" charset="0"/>
              <a:buChar char="•"/>
            </a:pPr>
            <a:endParaRPr lang="en-US" dirty="0" smtClean="0">
              <a:solidFill>
                <a:schemeClr val="tx1"/>
              </a:solidFill>
            </a:endParaRPr>
          </a:p>
          <a:p>
            <a:pPr marL="548550" lvl="3" indent="-28575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3615702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5" id="{3277AB80-2FC5-43F7-B139-F850BC876487}" vid="{214C4369-2EEA-4929-B06D-65C5A42906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251DE90A538740BC6F460ACF393171" ma:contentTypeVersion="0" ma:contentTypeDescription="Create a new document." ma:contentTypeScope="" ma:versionID="8745cf6a0f3657c263584a7ed12219a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B1B2B6-2EDE-4F23-82C8-4B50A7B4FA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97C538D8-C112-4C60-A1AF-EE8D972E82D5}">
  <ds:schemaRefs>
    <ds:schemaRef ds:uri="http://schemas.microsoft.com/office/2006/documentManagement/types"/>
    <ds:schemaRef ds:uri="http://purl.org/dc/elements/1.1/"/>
    <ds:schemaRef ds:uri="http://purl.org/dc/terms/"/>
    <ds:schemaRef ds:uri="http://purl.org/dc/dcmitype/"/>
    <ds:schemaRef ds:uri="http://schemas.openxmlformats.org/package/2006/metadata/core-properties"/>
    <ds:schemaRef ds:uri="http://www.w3.org/XML/1998/namespace"/>
    <ds:schemaRef ds:uri="http://schemas.microsoft.com/office/2006/metadata/properties"/>
  </ds:schemaRefs>
</ds:datastoreItem>
</file>

<file path=customXml/itemProps3.xml><?xml version="1.0" encoding="utf-8"?>
<ds:datastoreItem xmlns:ds="http://schemas.openxmlformats.org/officeDocument/2006/customXml" ds:itemID="{799CBEA0-6724-4B52-B19B-EA5981164B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Presentation_Darkblue_en</Template>
  <TotalTime>2427</TotalTime>
  <Words>1139</Words>
  <Application>Microsoft Office PowerPoint</Application>
  <PresentationFormat>On-screen Show (16:9)</PresentationFormat>
  <Paragraphs>179</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Courier New</vt:lpstr>
      <vt:lpstr>Lucida Grande</vt:lpstr>
      <vt:lpstr>Times New Roman</vt:lpstr>
      <vt:lpstr>Wingdings</vt:lpstr>
      <vt:lpstr>Office Theme</vt:lpstr>
      <vt:lpstr>PowerPoint Presentation</vt:lpstr>
      <vt:lpstr>Content Overview</vt:lpstr>
      <vt:lpstr>Framework agreement (FA)</vt:lpstr>
      <vt:lpstr>TB</vt:lpstr>
      <vt:lpstr>TB</vt:lpstr>
      <vt:lpstr>Malaria</vt:lpstr>
      <vt:lpstr>Malaria</vt:lpstr>
      <vt:lpstr>HIV</vt:lpstr>
      <vt:lpstr>HIV</vt:lpstr>
      <vt:lpstr>“Closures” existing TFM grants</vt:lpstr>
      <vt:lpstr>Financial issues</vt:lpstr>
      <vt:lpstr>Cross-cutting issues</vt:lpstr>
      <vt:lpstr>CCM Secretariat</vt:lpstr>
      <vt:lpstr>Questions?</vt:lpstr>
    </vt:vector>
  </TitlesOfParts>
  <Company>The Global Fund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Claudia Diebold</dc:creator>
  <cp:lastModifiedBy>Claudia Diebold</cp:lastModifiedBy>
  <cp:revision>470</cp:revision>
  <cp:lastPrinted>2015-06-16T11:38:27Z</cp:lastPrinted>
  <dcterms:created xsi:type="dcterms:W3CDTF">2015-03-31T12:27:56Z</dcterms:created>
  <dcterms:modified xsi:type="dcterms:W3CDTF">2015-06-16T12:34:54Z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0x01010052251DE90A538740BC6F460ACF393171</vt:lpwstr>
  </property>
</Properties>
</file>